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95" r:id="rId5"/>
    <p:sldId id="263" r:id="rId6"/>
    <p:sldId id="291" r:id="rId7"/>
    <p:sldId id="268" r:id="rId8"/>
    <p:sldId id="301" r:id="rId9"/>
    <p:sldId id="296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CEAFC32-CAD9-4BC4-B47A-43FE0AB1EE8B}">
          <p14:sldIdLst>
            <p14:sldId id="256"/>
            <p14:sldId id="257"/>
            <p14:sldId id="258"/>
            <p14:sldId id="295"/>
            <p14:sldId id="263"/>
            <p14:sldId id="291"/>
            <p14:sldId id="268"/>
            <p14:sldId id="301"/>
            <p14:sldId id="29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CC00"/>
    <a:srgbClr val="6FB9D7"/>
    <a:srgbClr val="808080"/>
    <a:srgbClr val="969696"/>
    <a:srgbClr val="FF7F00"/>
    <a:srgbClr val="000000"/>
    <a:srgbClr val="333333"/>
    <a:srgbClr val="EC2C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94684" autoAdjust="0"/>
  </p:normalViewPr>
  <p:slideViewPr>
    <p:cSldViewPr>
      <p:cViewPr>
        <p:scale>
          <a:sx n="100" d="100"/>
          <a:sy n="100" d="100"/>
        </p:scale>
        <p:origin x="-402" y="7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7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8689D7-A2AC-4E71-BA6E-7ED04683A97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5429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8" name="Freeform 12"/>
          <p:cNvSpPr>
            <a:spLocks/>
          </p:cNvSpPr>
          <p:nvPr/>
        </p:nvSpPr>
        <p:spPr bwMode="gray">
          <a:xfrm>
            <a:off x="-9525" y="2997200"/>
            <a:ext cx="2205038" cy="2663825"/>
          </a:xfrm>
          <a:custGeom>
            <a:avLst/>
            <a:gdLst>
              <a:gd name="T0" fmla="*/ 0 w 1406"/>
              <a:gd name="T1" fmla="*/ 1678 h 1678"/>
              <a:gd name="T2" fmla="*/ 0 w 1406"/>
              <a:gd name="T3" fmla="*/ 1134 h 1678"/>
              <a:gd name="T4" fmla="*/ 1406 w 1406"/>
              <a:gd name="T5" fmla="*/ 0 h 1678"/>
              <a:gd name="T6" fmla="*/ 1406 w 1406"/>
              <a:gd name="T7" fmla="*/ 91 h 1678"/>
              <a:gd name="T8" fmla="*/ 0 w 1406"/>
              <a:gd name="T9" fmla="*/ 1678 h 16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06" h="1678">
                <a:moveTo>
                  <a:pt x="0" y="1678"/>
                </a:moveTo>
                <a:lnTo>
                  <a:pt x="0" y="1134"/>
                </a:lnTo>
                <a:lnTo>
                  <a:pt x="1406" y="0"/>
                </a:lnTo>
                <a:lnTo>
                  <a:pt x="1406" y="91"/>
                </a:lnTo>
                <a:lnTo>
                  <a:pt x="0" y="1678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103" name="Picture 7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447800" y="1782763"/>
            <a:ext cx="73596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Freeform 8"/>
          <p:cNvSpPr>
            <a:spLocks/>
          </p:cNvSpPr>
          <p:nvPr/>
        </p:nvSpPr>
        <p:spPr bwMode="gray">
          <a:xfrm>
            <a:off x="568325" y="-9525"/>
            <a:ext cx="1784350" cy="6875463"/>
          </a:xfrm>
          <a:custGeom>
            <a:avLst/>
            <a:gdLst>
              <a:gd name="T0" fmla="*/ 0 w 1124"/>
              <a:gd name="T1" fmla="*/ 0 h 4343"/>
              <a:gd name="T2" fmla="*/ 490 w 1124"/>
              <a:gd name="T3" fmla="*/ 2 h 4343"/>
              <a:gd name="T4" fmla="*/ 1124 w 1124"/>
              <a:gd name="T5" fmla="*/ 1373 h 4343"/>
              <a:gd name="T6" fmla="*/ 1124 w 1124"/>
              <a:gd name="T7" fmla="*/ 2036 h 4343"/>
              <a:gd name="T8" fmla="*/ 889 w 1124"/>
              <a:gd name="T9" fmla="*/ 4343 h 4343"/>
              <a:gd name="T10" fmla="*/ 526 w 1124"/>
              <a:gd name="T11" fmla="*/ 4343 h 4343"/>
              <a:gd name="T12" fmla="*/ 1079 w 1124"/>
              <a:gd name="T13" fmla="*/ 2031 h 4343"/>
              <a:gd name="T14" fmla="*/ 1079 w 1124"/>
              <a:gd name="T15" fmla="*/ 1383 h 4343"/>
              <a:gd name="T16" fmla="*/ 0 w 1124"/>
              <a:gd name="T17" fmla="*/ 0 h 4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24" h="4343">
                <a:moveTo>
                  <a:pt x="0" y="0"/>
                </a:moveTo>
                <a:lnTo>
                  <a:pt x="490" y="2"/>
                </a:lnTo>
                <a:lnTo>
                  <a:pt x="1124" y="1373"/>
                </a:lnTo>
                <a:lnTo>
                  <a:pt x="1124" y="2036"/>
                </a:lnTo>
                <a:lnTo>
                  <a:pt x="889" y="4343"/>
                </a:lnTo>
                <a:lnTo>
                  <a:pt x="526" y="4343"/>
                </a:lnTo>
                <a:lnTo>
                  <a:pt x="1079" y="2031"/>
                </a:lnTo>
                <a:lnTo>
                  <a:pt x="1079" y="13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gray">
          <a:xfrm>
            <a:off x="-12700" y="-9525"/>
            <a:ext cx="2392363" cy="6880225"/>
          </a:xfrm>
          <a:custGeom>
            <a:avLst/>
            <a:gdLst>
              <a:gd name="T0" fmla="*/ 181 w 1507"/>
              <a:gd name="T1" fmla="*/ 0 h 4334"/>
              <a:gd name="T2" fmla="*/ 1507 w 1507"/>
              <a:gd name="T3" fmla="*/ 1379 h 4334"/>
              <a:gd name="T4" fmla="*/ 1507 w 1507"/>
              <a:gd name="T5" fmla="*/ 2036 h 4334"/>
              <a:gd name="T6" fmla="*/ 727 w 1507"/>
              <a:gd name="T7" fmla="*/ 4334 h 4334"/>
              <a:gd name="T8" fmla="*/ 2 w 1507"/>
              <a:gd name="T9" fmla="*/ 4334 h 4334"/>
              <a:gd name="T10" fmla="*/ 2 w 1507"/>
              <a:gd name="T11" fmla="*/ 4162 h 4334"/>
              <a:gd name="T12" fmla="*/ 1441 w 1507"/>
              <a:gd name="T13" fmla="*/ 1936 h 4334"/>
              <a:gd name="T14" fmla="*/ 1441 w 1507"/>
              <a:gd name="T15" fmla="*/ 1447 h 4334"/>
              <a:gd name="T16" fmla="*/ 8 w 1507"/>
              <a:gd name="T17" fmla="*/ 434 h 4334"/>
              <a:gd name="T18" fmla="*/ 0 w 1507"/>
              <a:gd name="T19" fmla="*/ 6 h 4334"/>
              <a:gd name="T20" fmla="*/ 181 w 1507"/>
              <a:gd name="T21" fmla="*/ 0 h 4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507" h="4334">
                <a:moveTo>
                  <a:pt x="181" y="0"/>
                </a:moveTo>
                <a:lnTo>
                  <a:pt x="1507" y="1379"/>
                </a:lnTo>
                <a:lnTo>
                  <a:pt x="1507" y="2036"/>
                </a:lnTo>
                <a:lnTo>
                  <a:pt x="727" y="4334"/>
                </a:lnTo>
                <a:lnTo>
                  <a:pt x="2" y="4334"/>
                </a:lnTo>
                <a:lnTo>
                  <a:pt x="2" y="4162"/>
                </a:lnTo>
                <a:lnTo>
                  <a:pt x="1441" y="1936"/>
                </a:lnTo>
                <a:lnTo>
                  <a:pt x="1441" y="1447"/>
                </a:lnTo>
                <a:lnTo>
                  <a:pt x="8" y="434"/>
                </a:lnTo>
                <a:lnTo>
                  <a:pt x="0" y="6"/>
                </a:lnTo>
                <a:lnTo>
                  <a:pt x="18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6" name="Freeform 10"/>
          <p:cNvSpPr>
            <a:spLocks/>
          </p:cNvSpPr>
          <p:nvPr/>
        </p:nvSpPr>
        <p:spPr bwMode="gray">
          <a:xfrm>
            <a:off x="2557463" y="0"/>
            <a:ext cx="3022600" cy="6858000"/>
          </a:xfrm>
          <a:custGeom>
            <a:avLst/>
            <a:gdLst>
              <a:gd name="T0" fmla="*/ 1904 w 1904"/>
              <a:gd name="T1" fmla="*/ 0 h 4354"/>
              <a:gd name="T2" fmla="*/ 1178 w 1904"/>
              <a:gd name="T3" fmla="*/ 0 h 4354"/>
              <a:gd name="T4" fmla="*/ 0 w 1904"/>
              <a:gd name="T5" fmla="*/ 1342 h 4354"/>
              <a:gd name="T6" fmla="*/ 0 w 1904"/>
              <a:gd name="T7" fmla="*/ 1950 h 4354"/>
              <a:gd name="T8" fmla="*/ 498 w 1904"/>
              <a:gd name="T9" fmla="*/ 4354 h 4354"/>
              <a:gd name="T10" fmla="*/ 1088 w 1904"/>
              <a:gd name="T11" fmla="*/ 4354 h 4354"/>
              <a:gd name="T12" fmla="*/ 44 w 1904"/>
              <a:gd name="T13" fmla="*/ 1985 h 4354"/>
              <a:gd name="T14" fmla="*/ 44 w 1904"/>
              <a:gd name="T15" fmla="*/ 1361 h 4354"/>
              <a:gd name="T16" fmla="*/ 1904 w 1904"/>
              <a:gd name="T17" fmla="*/ 0 h 4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04" h="4354">
                <a:moveTo>
                  <a:pt x="1904" y="0"/>
                </a:moveTo>
                <a:lnTo>
                  <a:pt x="1178" y="0"/>
                </a:lnTo>
                <a:lnTo>
                  <a:pt x="0" y="1342"/>
                </a:lnTo>
                <a:lnTo>
                  <a:pt x="0" y="1950"/>
                </a:lnTo>
                <a:lnTo>
                  <a:pt x="498" y="4354"/>
                </a:lnTo>
                <a:lnTo>
                  <a:pt x="1088" y="4354"/>
                </a:lnTo>
                <a:lnTo>
                  <a:pt x="44" y="1985"/>
                </a:lnTo>
                <a:lnTo>
                  <a:pt x="44" y="1361"/>
                </a:lnTo>
                <a:lnTo>
                  <a:pt x="1904" y="0"/>
                </a:lnTo>
                <a:close/>
              </a:path>
            </a:pathLst>
          </a:custGeom>
          <a:solidFill>
            <a:srgbClr val="D3D3D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7" name="Freeform 11"/>
          <p:cNvSpPr>
            <a:spLocks/>
          </p:cNvSpPr>
          <p:nvPr/>
        </p:nvSpPr>
        <p:spPr bwMode="gray">
          <a:xfrm>
            <a:off x="2959100" y="-14288"/>
            <a:ext cx="2711450" cy="1887538"/>
          </a:xfrm>
          <a:custGeom>
            <a:avLst/>
            <a:gdLst>
              <a:gd name="T0" fmla="*/ 1708 w 1708"/>
              <a:gd name="T1" fmla="*/ 1 h 1189"/>
              <a:gd name="T2" fmla="*/ 1379 w 1708"/>
              <a:gd name="T3" fmla="*/ 0 h 1189"/>
              <a:gd name="T4" fmla="*/ 0 w 1708"/>
              <a:gd name="T5" fmla="*/ 1189 h 1189"/>
              <a:gd name="T6" fmla="*/ 1708 w 1708"/>
              <a:gd name="T7" fmla="*/ 1 h 1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08" h="1189">
                <a:moveTo>
                  <a:pt x="1708" y="1"/>
                </a:moveTo>
                <a:lnTo>
                  <a:pt x="1379" y="0"/>
                </a:lnTo>
                <a:lnTo>
                  <a:pt x="0" y="1189"/>
                </a:lnTo>
                <a:lnTo>
                  <a:pt x="1708" y="1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9" name="Freeform 13"/>
          <p:cNvSpPr>
            <a:spLocks/>
          </p:cNvSpPr>
          <p:nvPr/>
        </p:nvSpPr>
        <p:spPr bwMode="gray">
          <a:xfrm>
            <a:off x="2498725" y="-9525"/>
            <a:ext cx="6105525" cy="6867525"/>
          </a:xfrm>
          <a:custGeom>
            <a:avLst/>
            <a:gdLst>
              <a:gd name="T0" fmla="*/ 3665 w 3846"/>
              <a:gd name="T1" fmla="*/ 0 h 4354"/>
              <a:gd name="T2" fmla="*/ 2122 w 3846"/>
              <a:gd name="T3" fmla="*/ 0 h 4354"/>
              <a:gd name="T4" fmla="*/ 0 w 3846"/>
              <a:gd name="T5" fmla="*/ 1339 h 4354"/>
              <a:gd name="T6" fmla="*/ 0 w 3846"/>
              <a:gd name="T7" fmla="*/ 1950 h 4354"/>
              <a:gd name="T8" fmla="*/ 1215 w 3846"/>
              <a:gd name="T9" fmla="*/ 4354 h 4354"/>
              <a:gd name="T10" fmla="*/ 1941 w 3846"/>
              <a:gd name="T11" fmla="*/ 4354 h 4354"/>
              <a:gd name="T12" fmla="*/ 72 w 3846"/>
              <a:gd name="T13" fmla="*/ 1877 h 4354"/>
              <a:gd name="T14" fmla="*/ 72 w 3846"/>
              <a:gd name="T15" fmla="*/ 1361 h 4354"/>
              <a:gd name="T16" fmla="*/ 3846 w 3846"/>
              <a:gd name="T17" fmla="*/ 0 h 4354"/>
              <a:gd name="T18" fmla="*/ 2122 w 3846"/>
              <a:gd name="T19" fmla="*/ 0 h 4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846" h="4354">
                <a:moveTo>
                  <a:pt x="3665" y="0"/>
                </a:moveTo>
                <a:lnTo>
                  <a:pt x="2122" y="0"/>
                </a:lnTo>
                <a:lnTo>
                  <a:pt x="0" y="1339"/>
                </a:lnTo>
                <a:lnTo>
                  <a:pt x="0" y="1950"/>
                </a:lnTo>
                <a:lnTo>
                  <a:pt x="1215" y="4354"/>
                </a:lnTo>
                <a:lnTo>
                  <a:pt x="1941" y="4354"/>
                </a:lnTo>
                <a:lnTo>
                  <a:pt x="72" y="1877"/>
                </a:lnTo>
                <a:lnTo>
                  <a:pt x="72" y="1361"/>
                </a:lnTo>
                <a:lnTo>
                  <a:pt x="3846" y="0"/>
                </a:lnTo>
                <a:lnTo>
                  <a:pt x="2122" y="0"/>
                </a:lnTo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0" name="Freeform 14"/>
          <p:cNvSpPr>
            <a:spLocks/>
          </p:cNvSpPr>
          <p:nvPr/>
        </p:nvSpPr>
        <p:spPr bwMode="gray">
          <a:xfrm>
            <a:off x="-9525" y="185738"/>
            <a:ext cx="2246313" cy="5984875"/>
          </a:xfrm>
          <a:custGeom>
            <a:avLst/>
            <a:gdLst>
              <a:gd name="T0" fmla="*/ 0 w 1415"/>
              <a:gd name="T1" fmla="*/ 0 h 3770"/>
              <a:gd name="T2" fmla="*/ 1415 w 1415"/>
              <a:gd name="T3" fmla="*/ 1197 h 3770"/>
              <a:gd name="T4" fmla="*/ 1415 w 1415"/>
              <a:gd name="T5" fmla="*/ 1862 h 3770"/>
              <a:gd name="T6" fmla="*/ 0 w 1415"/>
              <a:gd name="T7" fmla="*/ 3770 h 3770"/>
              <a:gd name="T8" fmla="*/ 0 w 1415"/>
              <a:gd name="T9" fmla="*/ 3272 h 3770"/>
              <a:gd name="T10" fmla="*/ 1376 w 1415"/>
              <a:gd name="T11" fmla="*/ 1801 h 3770"/>
              <a:gd name="T12" fmla="*/ 1376 w 1415"/>
              <a:gd name="T13" fmla="*/ 1272 h 3770"/>
              <a:gd name="T14" fmla="*/ 6 w 1415"/>
              <a:gd name="T15" fmla="*/ 962 h 3770"/>
              <a:gd name="T16" fmla="*/ 0 w 1415"/>
              <a:gd name="T17" fmla="*/ 0 h 3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5" h="3770">
                <a:moveTo>
                  <a:pt x="0" y="0"/>
                </a:moveTo>
                <a:lnTo>
                  <a:pt x="1415" y="1197"/>
                </a:lnTo>
                <a:lnTo>
                  <a:pt x="1415" y="1862"/>
                </a:lnTo>
                <a:lnTo>
                  <a:pt x="0" y="3770"/>
                </a:lnTo>
                <a:lnTo>
                  <a:pt x="0" y="3272"/>
                </a:lnTo>
                <a:lnTo>
                  <a:pt x="1376" y="1801"/>
                </a:lnTo>
                <a:lnTo>
                  <a:pt x="1376" y="1272"/>
                </a:lnTo>
                <a:lnTo>
                  <a:pt x="6" y="96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1" name="Freeform 15"/>
          <p:cNvSpPr>
            <a:spLocks/>
          </p:cNvSpPr>
          <p:nvPr/>
        </p:nvSpPr>
        <p:spPr bwMode="gray">
          <a:xfrm>
            <a:off x="2608263" y="642938"/>
            <a:ext cx="6540500" cy="6215062"/>
          </a:xfrm>
          <a:custGeom>
            <a:avLst/>
            <a:gdLst>
              <a:gd name="T0" fmla="*/ 4115 w 4120"/>
              <a:gd name="T1" fmla="*/ 0 h 3915"/>
              <a:gd name="T2" fmla="*/ 4120 w 4120"/>
              <a:gd name="T3" fmla="*/ 500 h 3915"/>
              <a:gd name="T4" fmla="*/ 61 w 4120"/>
              <a:gd name="T5" fmla="*/ 1059 h 3915"/>
              <a:gd name="T6" fmla="*/ 61 w 4120"/>
              <a:gd name="T7" fmla="*/ 1466 h 3915"/>
              <a:gd name="T8" fmla="*/ 2419 w 4120"/>
              <a:gd name="T9" fmla="*/ 3915 h 3915"/>
              <a:gd name="T10" fmla="*/ 1830 w 4120"/>
              <a:gd name="T11" fmla="*/ 3915 h 3915"/>
              <a:gd name="T12" fmla="*/ 0 w 4120"/>
              <a:gd name="T13" fmla="*/ 1449 h 3915"/>
              <a:gd name="T14" fmla="*/ 0 w 4120"/>
              <a:gd name="T15" fmla="*/ 967 h 3915"/>
              <a:gd name="T16" fmla="*/ 4115 w 4120"/>
              <a:gd name="T17" fmla="*/ 0 h 3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20" h="3915">
                <a:moveTo>
                  <a:pt x="4115" y="0"/>
                </a:moveTo>
                <a:lnTo>
                  <a:pt x="4120" y="500"/>
                </a:lnTo>
                <a:lnTo>
                  <a:pt x="61" y="1059"/>
                </a:lnTo>
                <a:lnTo>
                  <a:pt x="61" y="1466"/>
                </a:lnTo>
                <a:lnTo>
                  <a:pt x="2419" y="3915"/>
                </a:lnTo>
                <a:lnTo>
                  <a:pt x="1830" y="3915"/>
                </a:lnTo>
                <a:lnTo>
                  <a:pt x="0" y="1449"/>
                </a:lnTo>
                <a:lnTo>
                  <a:pt x="0" y="967"/>
                </a:lnTo>
                <a:lnTo>
                  <a:pt x="4115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2" name="Freeform 16"/>
          <p:cNvSpPr>
            <a:spLocks/>
          </p:cNvSpPr>
          <p:nvPr/>
        </p:nvSpPr>
        <p:spPr bwMode="gray">
          <a:xfrm>
            <a:off x="2586038" y="-17463"/>
            <a:ext cx="6557962" cy="6875463"/>
          </a:xfrm>
          <a:custGeom>
            <a:avLst/>
            <a:gdLst>
              <a:gd name="T0" fmla="*/ 4131 w 4131"/>
              <a:gd name="T1" fmla="*/ 0 h 4348"/>
              <a:gd name="T2" fmla="*/ 4126 w 4131"/>
              <a:gd name="T3" fmla="*/ 494 h 4348"/>
              <a:gd name="T4" fmla="*/ 55 w 4131"/>
              <a:gd name="T5" fmla="*/ 1404 h 4348"/>
              <a:gd name="T6" fmla="*/ 55 w 4131"/>
              <a:gd name="T7" fmla="*/ 1853 h 4348"/>
              <a:gd name="T8" fmla="*/ 3156 w 4131"/>
              <a:gd name="T9" fmla="*/ 4348 h 4348"/>
              <a:gd name="T10" fmla="*/ 2067 w 4131"/>
              <a:gd name="T11" fmla="*/ 4348 h 4348"/>
              <a:gd name="T12" fmla="*/ 0 w 4131"/>
              <a:gd name="T13" fmla="*/ 1882 h 4348"/>
              <a:gd name="T14" fmla="*/ 0 w 4131"/>
              <a:gd name="T15" fmla="*/ 1355 h 4348"/>
              <a:gd name="T16" fmla="*/ 3615 w 4131"/>
              <a:gd name="T17" fmla="*/ 0 h 4348"/>
              <a:gd name="T18" fmla="*/ 4131 w 4131"/>
              <a:gd name="T19" fmla="*/ 0 h 4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131" h="4348">
                <a:moveTo>
                  <a:pt x="4131" y="0"/>
                </a:moveTo>
                <a:lnTo>
                  <a:pt x="4126" y="494"/>
                </a:lnTo>
                <a:lnTo>
                  <a:pt x="55" y="1404"/>
                </a:lnTo>
                <a:lnTo>
                  <a:pt x="55" y="1853"/>
                </a:lnTo>
                <a:lnTo>
                  <a:pt x="3156" y="4348"/>
                </a:lnTo>
                <a:lnTo>
                  <a:pt x="2067" y="4348"/>
                </a:lnTo>
                <a:lnTo>
                  <a:pt x="0" y="1882"/>
                </a:lnTo>
                <a:lnTo>
                  <a:pt x="0" y="1355"/>
                </a:lnTo>
                <a:lnTo>
                  <a:pt x="3615" y="0"/>
                </a:lnTo>
                <a:lnTo>
                  <a:pt x="413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3" name="Freeform 17"/>
          <p:cNvSpPr>
            <a:spLocks/>
          </p:cNvSpPr>
          <p:nvPr/>
        </p:nvSpPr>
        <p:spPr bwMode="gray">
          <a:xfrm>
            <a:off x="2771775" y="-26988"/>
            <a:ext cx="5761038" cy="2087563"/>
          </a:xfrm>
          <a:custGeom>
            <a:avLst/>
            <a:gdLst>
              <a:gd name="T0" fmla="*/ 0 w 3629"/>
              <a:gd name="T1" fmla="*/ 1315 h 1315"/>
              <a:gd name="T2" fmla="*/ 2858 w 3629"/>
              <a:gd name="T3" fmla="*/ 0 h 1315"/>
              <a:gd name="T4" fmla="*/ 3629 w 3629"/>
              <a:gd name="T5" fmla="*/ 0 h 1315"/>
              <a:gd name="T6" fmla="*/ 0 w 3629"/>
              <a:gd name="T7" fmla="*/ 1315 h 1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29" h="1315">
                <a:moveTo>
                  <a:pt x="0" y="1315"/>
                </a:moveTo>
                <a:lnTo>
                  <a:pt x="2858" y="0"/>
                </a:lnTo>
                <a:lnTo>
                  <a:pt x="3629" y="0"/>
                </a:lnTo>
                <a:lnTo>
                  <a:pt x="0" y="1315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14" name="Freeform 18"/>
          <p:cNvSpPr>
            <a:spLocks/>
          </p:cNvSpPr>
          <p:nvPr/>
        </p:nvSpPr>
        <p:spPr bwMode="gray">
          <a:xfrm>
            <a:off x="2555875" y="2924175"/>
            <a:ext cx="3384550" cy="3944938"/>
          </a:xfrm>
          <a:custGeom>
            <a:avLst/>
            <a:gdLst>
              <a:gd name="T0" fmla="*/ 0 w 2132"/>
              <a:gd name="T1" fmla="*/ 0 h 2495"/>
              <a:gd name="T2" fmla="*/ 2132 w 2132"/>
              <a:gd name="T3" fmla="*/ 2495 h 2495"/>
              <a:gd name="T4" fmla="*/ 1814 w 2132"/>
              <a:gd name="T5" fmla="*/ 2495 h 2495"/>
              <a:gd name="T6" fmla="*/ 0 w 2132"/>
              <a:gd name="T7" fmla="*/ 0 h 2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32" h="2495">
                <a:moveTo>
                  <a:pt x="0" y="0"/>
                </a:moveTo>
                <a:lnTo>
                  <a:pt x="2132" y="2495"/>
                </a:lnTo>
                <a:lnTo>
                  <a:pt x="1814" y="2495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20" name="Freeform 24"/>
          <p:cNvSpPr>
            <a:spLocks/>
          </p:cNvSpPr>
          <p:nvPr/>
        </p:nvSpPr>
        <p:spPr bwMode="gray">
          <a:xfrm>
            <a:off x="-19050" y="180975"/>
            <a:ext cx="2262188" cy="1914525"/>
          </a:xfrm>
          <a:custGeom>
            <a:avLst/>
            <a:gdLst>
              <a:gd name="T0" fmla="*/ 1425 w 1425"/>
              <a:gd name="T1" fmla="*/ 1206 h 1206"/>
              <a:gd name="T2" fmla="*/ 0 w 1425"/>
              <a:gd name="T3" fmla="*/ 0 h 1206"/>
              <a:gd name="T4" fmla="*/ 0 w 1425"/>
              <a:gd name="T5" fmla="*/ 186 h 1206"/>
              <a:gd name="T6" fmla="*/ 1425 w 1425"/>
              <a:gd name="T7" fmla="*/ 1206 h 1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25" h="1206">
                <a:moveTo>
                  <a:pt x="1425" y="1206"/>
                </a:moveTo>
                <a:lnTo>
                  <a:pt x="0" y="0"/>
                </a:lnTo>
                <a:lnTo>
                  <a:pt x="0" y="186"/>
                </a:lnTo>
                <a:lnTo>
                  <a:pt x="1425" y="1206"/>
                </a:lnTo>
                <a:close/>
              </a:path>
            </a:pathLst>
          </a:custGeom>
          <a:solidFill>
            <a:srgbClr val="333333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21" name="Freeform 25"/>
          <p:cNvSpPr>
            <a:spLocks/>
          </p:cNvSpPr>
          <p:nvPr/>
        </p:nvSpPr>
        <p:spPr bwMode="gray">
          <a:xfrm>
            <a:off x="-12700" y="3105150"/>
            <a:ext cx="2327275" cy="3762375"/>
          </a:xfrm>
          <a:custGeom>
            <a:avLst/>
            <a:gdLst>
              <a:gd name="T0" fmla="*/ 0 w 1466"/>
              <a:gd name="T1" fmla="*/ 2248 h 2370"/>
              <a:gd name="T2" fmla="*/ 1466 w 1466"/>
              <a:gd name="T3" fmla="*/ 0 h 2370"/>
              <a:gd name="T4" fmla="*/ 194 w 1466"/>
              <a:gd name="T5" fmla="*/ 2370 h 2370"/>
              <a:gd name="T6" fmla="*/ 4 w 1466"/>
              <a:gd name="T7" fmla="*/ 2364 h 2370"/>
              <a:gd name="T8" fmla="*/ 0 w 1466"/>
              <a:gd name="T9" fmla="*/ 2248 h 2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66" h="2370">
                <a:moveTo>
                  <a:pt x="0" y="2248"/>
                </a:moveTo>
                <a:lnTo>
                  <a:pt x="1466" y="0"/>
                </a:lnTo>
                <a:lnTo>
                  <a:pt x="194" y="2370"/>
                </a:lnTo>
                <a:lnTo>
                  <a:pt x="4" y="2364"/>
                </a:lnTo>
                <a:lnTo>
                  <a:pt x="0" y="2248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22" name="Freeform 26"/>
          <p:cNvSpPr>
            <a:spLocks/>
          </p:cNvSpPr>
          <p:nvPr/>
        </p:nvSpPr>
        <p:spPr bwMode="gray">
          <a:xfrm>
            <a:off x="-9525" y="1403350"/>
            <a:ext cx="2317750" cy="5265738"/>
          </a:xfrm>
          <a:custGeom>
            <a:avLst/>
            <a:gdLst>
              <a:gd name="T0" fmla="*/ 6 w 1460"/>
              <a:gd name="T1" fmla="*/ 0 h 3317"/>
              <a:gd name="T2" fmla="*/ 6 w 1460"/>
              <a:gd name="T3" fmla="*/ 643 h 3317"/>
              <a:gd name="T4" fmla="*/ 1410 w 1460"/>
              <a:gd name="T5" fmla="*/ 564 h 3317"/>
              <a:gd name="T6" fmla="*/ 1410 w 1460"/>
              <a:gd name="T7" fmla="*/ 1049 h 3317"/>
              <a:gd name="T8" fmla="*/ 0 w 1460"/>
              <a:gd name="T9" fmla="*/ 2852 h 3317"/>
              <a:gd name="T10" fmla="*/ 0 w 1460"/>
              <a:gd name="T11" fmla="*/ 3317 h 3317"/>
              <a:gd name="T12" fmla="*/ 1460 w 1460"/>
              <a:gd name="T13" fmla="*/ 1062 h 3317"/>
              <a:gd name="T14" fmla="*/ 1460 w 1460"/>
              <a:gd name="T15" fmla="*/ 505 h 3317"/>
              <a:gd name="T16" fmla="*/ 6 w 1460"/>
              <a:gd name="T17" fmla="*/ 0 h 3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60" h="3317">
                <a:moveTo>
                  <a:pt x="6" y="0"/>
                </a:moveTo>
                <a:lnTo>
                  <a:pt x="6" y="643"/>
                </a:lnTo>
                <a:lnTo>
                  <a:pt x="1410" y="564"/>
                </a:lnTo>
                <a:lnTo>
                  <a:pt x="1410" y="1049"/>
                </a:lnTo>
                <a:lnTo>
                  <a:pt x="0" y="2852"/>
                </a:lnTo>
                <a:lnTo>
                  <a:pt x="0" y="3317"/>
                </a:lnTo>
                <a:lnTo>
                  <a:pt x="1460" y="1062"/>
                </a:lnTo>
                <a:lnTo>
                  <a:pt x="1460" y="505"/>
                </a:lnTo>
                <a:lnTo>
                  <a:pt x="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132" name="Group 36"/>
          <p:cNvGrpSpPr>
            <a:grpSpLocks/>
          </p:cNvGrpSpPr>
          <p:nvPr/>
        </p:nvGrpSpPr>
        <p:grpSpPr bwMode="auto">
          <a:xfrm>
            <a:off x="0" y="-19050"/>
            <a:ext cx="9153525" cy="6886575"/>
            <a:chOff x="0" y="0"/>
            <a:chExt cx="5760" cy="4326"/>
          </a:xfrm>
        </p:grpSpPr>
        <p:pic>
          <p:nvPicPr>
            <p:cNvPr id="4131" name="Picture 35" descr="11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0" y="0"/>
              <a:ext cx="5760" cy="43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23" name="Rectangle 27"/>
            <p:cNvSpPr>
              <a:spLocks noChangeArrowheads="1"/>
            </p:cNvSpPr>
            <p:nvPr userDrawn="1"/>
          </p:nvSpPr>
          <p:spPr bwMode="gray">
            <a:xfrm>
              <a:off x="212" y="462"/>
              <a:ext cx="5334" cy="34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4115" name="Picture 19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141788" y="4041775"/>
            <a:ext cx="415925" cy="41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85838" y="3787775"/>
            <a:ext cx="7772400" cy="88582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29150" y="3505200"/>
            <a:ext cx="4129088" cy="457200"/>
          </a:xfrm>
        </p:spPr>
        <p:txBody>
          <a:bodyPr/>
          <a:lstStyle>
            <a:lvl1pPr marL="0" indent="0" algn="dist">
              <a:buFontTx/>
              <a:buNone/>
              <a:defRPr sz="2000" b="1">
                <a:solidFill>
                  <a:srgbClr val="777777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25" name="Text Box 29"/>
          <p:cNvSpPr txBox="1">
            <a:spLocks noChangeArrowheads="1"/>
          </p:cNvSpPr>
          <p:nvPr/>
        </p:nvSpPr>
        <p:spPr bwMode="gray">
          <a:xfrm>
            <a:off x="7561263" y="5476875"/>
            <a:ext cx="1196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0">
                <a:solidFill>
                  <a:srgbClr val="FF7F00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4126" name="Text Box 30"/>
          <p:cNvSpPr txBox="1">
            <a:spLocks noChangeArrowheads="1"/>
          </p:cNvSpPr>
          <p:nvPr/>
        </p:nvSpPr>
        <p:spPr bwMode="gray">
          <a:xfrm>
            <a:off x="6618288" y="5781675"/>
            <a:ext cx="21399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>
                <a:latin typeface="Times New Roman" pitchFamily="18" charset="0"/>
              </a:rPr>
              <a:t>www.themegallery.com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73D8EF4-BFDD-45A1-9964-1F32D3DE461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46" name="Rectangle 50"/>
          <p:cNvSpPr>
            <a:spLocks noChangeArrowheads="1"/>
          </p:cNvSpPr>
          <p:nvPr/>
        </p:nvSpPr>
        <p:spPr bwMode="gray">
          <a:xfrm>
            <a:off x="341313" y="722313"/>
            <a:ext cx="8478837" cy="541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482DF-7C71-4438-86B7-71AF08D76FB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6701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60D4A-9FED-44ED-87F5-B006FA35437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05000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4A8FAF-015E-4DBA-9AFB-D7C91F3DC6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13872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EC7DC6-9A82-47C1-A47A-72E66B7C79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82387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100968-BE60-4ADC-A7BD-F95B9954618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64250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5F99B7-F8FC-4A07-B4CB-157B80D4FAB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51038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C546F-8CC2-46A8-A0DF-4C8A935457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18266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B1CB1-9083-4F33-B553-3AEF834F5C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87502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2D7965-D0E2-4636-8100-41F07D5C223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9000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8438"/>
            <a:ext cx="2057400" cy="5927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019800" cy="59277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A175F-8FF3-4259-BD41-BCB7F27322E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08463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288" y="198438"/>
            <a:ext cx="63023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83325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83325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83325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8AEC5A58-D138-493D-92E8-EE9D8EF5F04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50223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Freeform 9"/>
          <p:cNvSpPr>
            <a:spLocks/>
          </p:cNvSpPr>
          <p:nvPr/>
        </p:nvSpPr>
        <p:spPr bwMode="gray">
          <a:xfrm>
            <a:off x="7658100" y="0"/>
            <a:ext cx="1104900" cy="6848475"/>
          </a:xfrm>
          <a:custGeom>
            <a:avLst/>
            <a:gdLst>
              <a:gd name="T0" fmla="*/ 312 w 696"/>
              <a:gd name="T1" fmla="*/ 0 h 4314"/>
              <a:gd name="T2" fmla="*/ 528 w 696"/>
              <a:gd name="T3" fmla="*/ 444 h 4314"/>
              <a:gd name="T4" fmla="*/ 696 w 696"/>
              <a:gd name="T5" fmla="*/ 960 h 4314"/>
              <a:gd name="T6" fmla="*/ 426 w 696"/>
              <a:gd name="T7" fmla="*/ 4314 h 4314"/>
              <a:gd name="T8" fmla="*/ 108 w 696"/>
              <a:gd name="T9" fmla="*/ 4314 h 4314"/>
              <a:gd name="T10" fmla="*/ 648 w 696"/>
              <a:gd name="T11" fmla="*/ 960 h 4314"/>
              <a:gd name="T12" fmla="*/ 456 w 696"/>
              <a:gd name="T13" fmla="*/ 432 h 4314"/>
              <a:gd name="T14" fmla="*/ 0 w 696"/>
              <a:gd name="T15" fmla="*/ 0 h 4314"/>
              <a:gd name="T16" fmla="*/ 312 w 696"/>
              <a:gd name="T17" fmla="*/ 0 h 4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6" h="4314">
                <a:moveTo>
                  <a:pt x="312" y="0"/>
                </a:moveTo>
                <a:lnTo>
                  <a:pt x="528" y="444"/>
                </a:lnTo>
                <a:lnTo>
                  <a:pt x="696" y="960"/>
                </a:lnTo>
                <a:lnTo>
                  <a:pt x="426" y="4314"/>
                </a:lnTo>
                <a:lnTo>
                  <a:pt x="108" y="4314"/>
                </a:lnTo>
                <a:lnTo>
                  <a:pt x="648" y="960"/>
                </a:lnTo>
                <a:lnTo>
                  <a:pt x="456" y="432"/>
                </a:lnTo>
                <a:lnTo>
                  <a:pt x="0" y="0"/>
                </a:lnTo>
                <a:lnTo>
                  <a:pt x="312" y="0"/>
                </a:ln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" name="Freeform 10"/>
          <p:cNvSpPr>
            <a:spLocks/>
          </p:cNvSpPr>
          <p:nvPr/>
        </p:nvSpPr>
        <p:spPr bwMode="gray">
          <a:xfrm>
            <a:off x="1066800" y="0"/>
            <a:ext cx="7543800" cy="6858000"/>
          </a:xfrm>
          <a:custGeom>
            <a:avLst/>
            <a:gdLst>
              <a:gd name="T0" fmla="*/ 0 w 4752"/>
              <a:gd name="T1" fmla="*/ 0 h 4320"/>
              <a:gd name="T2" fmla="*/ 1536 w 4752"/>
              <a:gd name="T3" fmla="*/ 0 h 4320"/>
              <a:gd name="T4" fmla="*/ 4590 w 4752"/>
              <a:gd name="T5" fmla="*/ 450 h 4320"/>
              <a:gd name="T6" fmla="*/ 4752 w 4752"/>
              <a:gd name="T7" fmla="*/ 972 h 4320"/>
              <a:gd name="T8" fmla="*/ 3600 w 4752"/>
              <a:gd name="T9" fmla="*/ 4320 h 4320"/>
              <a:gd name="T10" fmla="*/ 3312 w 4752"/>
              <a:gd name="T11" fmla="*/ 4320 h 4320"/>
              <a:gd name="T12" fmla="*/ 4712 w 4752"/>
              <a:gd name="T13" fmla="*/ 994 h 4320"/>
              <a:gd name="T14" fmla="*/ 4518 w 4752"/>
              <a:gd name="T15" fmla="*/ 524 h 4320"/>
              <a:gd name="T16" fmla="*/ 0 w 4752"/>
              <a:gd name="T17" fmla="*/ 0 h 4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52" h="4320">
                <a:moveTo>
                  <a:pt x="0" y="0"/>
                </a:moveTo>
                <a:lnTo>
                  <a:pt x="1536" y="0"/>
                </a:lnTo>
                <a:lnTo>
                  <a:pt x="4590" y="450"/>
                </a:lnTo>
                <a:lnTo>
                  <a:pt x="4752" y="972"/>
                </a:lnTo>
                <a:lnTo>
                  <a:pt x="3600" y="4320"/>
                </a:lnTo>
                <a:lnTo>
                  <a:pt x="3312" y="4320"/>
                </a:lnTo>
                <a:lnTo>
                  <a:pt x="4712" y="994"/>
                </a:lnTo>
                <a:lnTo>
                  <a:pt x="451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5" name="Freeform 11"/>
          <p:cNvSpPr>
            <a:spLocks/>
          </p:cNvSpPr>
          <p:nvPr/>
        </p:nvSpPr>
        <p:spPr bwMode="gray">
          <a:xfrm>
            <a:off x="5486400" y="1657350"/>
            <a:ext cx="2990850" cy="5200650"/>
          </a:xfrm>
          <a:custGeom>
            <a:avLst/>
            <a:gdLst>
              <a:gd name="T0" fmla="*/ 384 w 1884"/>
              <a:gd name="T1" fmla="*/ 3276 h 3276"/>
              <a:gd name="T2" fmla="*/ 1884 w 1884"/>
              <a:gd name="T3" fmla="*/ 0 h 3276"/>
              <a:gd name="T4" fmla="*/ 0 w 1884"/>
              <a:gd name="T5" fmla="*/ 3276 h 3276"/>
              <a:gd name="T6" fmla="*/ 384 w 1884"/>
              <a:gd name="T7" fmla="*/ 3276 h 3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84" h="3276">
                <a:moveTo>
                  <a:pt x="384" y="3276"/>
                </a:moveTo>
                <a:lnTo>
                  <a:pt x="1884" y="0"/>
                </a:lnTo>
                <a:lnTo>
                  <a:pt x="0" y="3276"/>
                </a:lnTo>
                <a:lnTo>
                  <a:pt x="384" y="3276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6" name="Freeform 12"/>
          <p:cNvSpPr>
            <a:spLocks/>
          </p:cNvSpPr>
          <p:nvPr/>
        </p:nvSpPr>
        <p:spPr bwMode="gray">
          <a:xfrm>
            <a:off x="3429000" y="0"/>
            <a:ext cx="5172075" cy="6858000"/>
          </a:xfrm>
          <a:custGeom>
            <a:avLst/>
            <a:gdLst>
              <a:gd name="T0" fmla="*/ 0 w 3258"/>
              <a:gd name="T1" fmla="*/ 0 h 4320"/>
              <a:gd name="T2" fmla="*/ 3082 w 3258"/>
              <a:gd name="T3" fmla="*/ 475 h 4320"/>
              <a:gd name="T4" fmla="*/ 3210 w 3258"/>
              <a:gd name="T5" fmla="*/ 936 h 4320"/>
              <a:gd name="T6" fmla="*/ 1728 w 3258"/>
              <a:gd name="T7" fmla="*/ 4320 h 4320"/>
              <a:gd name="T8" fmla="*/ 1872 w 3258"/>
              <a:gd name="T9" fmla="*/ 4320 h 4320"/>
              <a:gd name="T10" fmla="*/ 3258 w 3258"/>
              <a:gd name="T11" fmla="*/ 912 h 4320"/>
              <a:gd name="T12" fmla="*/ 3120 w 3258"/>
              <a:gd name="T13" fmla="*/ 432 h 4320"/>
              <a:gd name="T14" fmla="*/ 1296 w 3258"/>
              <a:gd name="T15" fmla="*/ 0 h 4320"/>
              <a:gd name="T16" fmla="*/ 0 w 3258"/>
              <a:gd name="T17" fmla="*/ 0 h 4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58" h="4320">
                <a:moveTo>
                  <a:pt x="0" y="0"/>
                </a:moveTo>
                <a:lnTo>
                  <a:pt x="3082" y="475"/>
                </a:lnTo>
                <a:lnTo>
                  <a:pt x="3210" y="936"/>
                </a:lnTo>
                <a:lnTo>
                  <a:pt x="1728" y="4320"/>
                </a:lnTo>
                <a:lnTo>
                  <a:pt x="1872" y="4320"/>
                </a:lnTo>
                <a:lnTo>
                  <a:pt x="3258" y="912"/>
                </a:lnTo>
                <a:lnTo>
                  <a:pt x="3120" y="432"/>
                </a:lnTo>
                <a:lnTo>
                  <a:pt x="129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8" name="Freeform 14"/>
          <p:cNvSpPr>
            <a:spLocks/>
          </p:cNvSpPr>
          <p:nvPr/>
        </p:nvSpPr>
        <p:spPr bwMode="gray">
          <a:xfrm>
            <a:off x="8382000" y="0"/>
            <a:ext cx="762000" cy="1143000"/>
          </a:xfrm>
          <a:custGeom>
            <a:avLst/>
            <a:gdLst>
              <a:gd name="T0" fmla="*/ 48 w 480"/>
              <a:gd name="T1" fmla="*/ 0 h 720"/>
              <a:gd name="T2" fmla="*/ 0 w 480"/>
              <a:gd name="T3" fmla="*/ 96 h 720"/>
              <a:gd name="T4" fmla="*/ 354 w 480"/>
              <a:gd name="T5" fmla="*/ 690 h 720"/>
              <a:gd name="T6" fmla="*/ 480 w 480"/>
              <a:gd name="T7" fmla="*/ 720 h 720"/>
              <a:gd name="T8" fmla="*/ 480 w 480"/>
              <a:gd name="T9" fmla="*/ 576 h 720"/>
              <a:gd name="T10" fmla="*/ 48 w 480"/>
              <a:gd name="T11" fmla="*/ 96 h 720"/>
              <a:gd name="T12" fmla="*/ 89 w 480"/>
              <a:gd name="T13" fmla="*/ 0 h 720"/>
              <a:gd name="T14" fmla="*/ 48 w 480"/>
              <a:gd name="T15" fmla="*/ 0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0" h="720">
                <a:moveTo>
                  <a:pt x="48" y="0"/>
                </a:moveTo>
                <a:lnTo>
                  <a:pt x="0" y="96"/>
                </a:lnTo>
                <a:lnTo>
                  <a:pt x="354" y="690"/>
                </a:lnTo>
                <a:lnTo>
                  <a:pt x="480" y="720"/>
                </a:lnTo>
                <a:lnTo>
                  <a:pt x="480" y="576"/>
                </a:lnTo>
                <a:lnTo>
                  <a:pt x="48" y="96"/>
                </a:lnTo>
                <a:lnTo>
                  <a:pt x="89" y="0"/>
                </a:lnTo>
                <a:lnTo>
                  <a:pt x="4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9" name="Freeform 15"/>
          <p:cNvSpPr>
            <a:spLocks/>
          </p:cNvSpPr>
          <p:nvPr/>
        </p:nvSpPr>
        <p:spPr bwMode="gray">
          <a:xfrm>
            <a:off x="8610600" y="228600"/>
            <a:ext cx="533400" cy="533400"/>
          </a:xfrm>
          <a:custGeom>
            <a:avLst/>
            <a:gdLst>
              <a:gd name="T0" fmla="*/ 336 w 336"/>
              <a:gd name="T1" fmla="*/ 336 h 336"/>
              <a:gd name="T2" fmla="*/ 0 w 336"/>
              <a:gd name="T3" fmla="*/ 0 h 336"/>
              <a:gd name="T4" fmla="*/ 336 w 336"/>
              <a:gd name="T5" fmla="*/ 240 h 336"/>
              <a:gd name="T6" fmla="*/ 336 w 336"/>
              <a:gd name="T7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" h="336">
                <a:moveTo>
                  <a:pt x="336" y="336"/>
                </a:moveTo>
                <a:lnTo>
                  <a:pt x="0" y="0"/>
                </a:lnTo>
                <a:lnTo>
                  <a:pt x="336" y="240"/>
                </a:lnTo>
                <a:lnTo>
                  <a:pt x="336" y="33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73" name="Group 49"/>
          <p:cNvGrpSpPr>
            <a:grpSpLocks/>
          </p:cNvGrpSpPr>
          <p:nvPr/>
        </p:nvGrpSpPr>
        <p:grpSpPr bwMode="auto">
          <a:xfrm>
            <a:off x="5562600" y="0"/>
            <a:ext cx="3267075" cy="6858000"/>
            <a:chOff x="3504" y="0"/>
            <a:chExt cx="2058" cy="4320"/>
          </a:xfrm>
        </p:grpSpPr>
        <p:sp>
          <p:nvSpPr>
            <p:cNvPr id="1037" name="Freeform 13"/>
            <p:cNvSpPr>
              <a:spLocks/>
            </p:cNvSpPr>
            <p:nvPr userDrawn="1"/>
          </p:nvSpPr>
          <p:spPr bwMode="gray">
            <a:xfrm>
              <a:off x="3504" y="0"/>
              <a:ext cx="2058" cy="4320"/>
            </a:xfrm>
            <a:custGeom>
              <a:avLst/>
              <a:gdLst>
                <a:gd name="T0" fmla="*/ 0 w 2058"/>
                <a:gd name="T1" fmla="*/ 0 h 4320"/>
                <a:gd name="T2" fmla="*/ 1056 w 2058"/>
                <a:gd name="T3" fmla="*/ 0 h 4320"/>
                <a:gd name="T4" fmla="*/ 1854 w 2058"/>
                <a:gd name="T5" fmla="*/ 402 h 4320"/>
                <a:gd name="T6" fmla="*/ 2058 w 2058"/>
                <a:gd name="T7" fmla="*/ 972 h 4320"/>
                <a:gd name="T8" fmla="*/ 1296 w 2058"/>
                <a:gd name="T9" fmla="*/ 4320 h 4320"/>
                <a:gd name="T10" fmla="*/ 720 w 2058"/>
                <a:gd name="T11" fmla="*/ 4320 h 4320"/>
                <a:gd name="T12" fmla="*/ 1920 w 2058"/>
                <a:gd name="T13" fmla="*/ 912 h 4320"/>
                <a:gd name="T14" fmla="*/ 1776 w 2058"/>
                <a:gd name="T15" fmla="*/ 432 h 4320"/>
                <a:gd name="T16" fmla="*/ 0 w 2058"/>
                <a:gd name="T17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58" h="4320">
                  <a:moveTo>
                    <a:pt x="0" y="0"/>
                  </a:moveTo>
                  <a:lnTo>
                    <a:pt x="1056" y="0"/>
                  </a:lnTo>
                  <a:lnTo>
                    <a:pt x="1854" y="402"/>
                  </a:lnTo>
                  <a:lnTo>
                    <a:pt x="2058" y="972"/>
                  </a:lnTo>
                  <a:lnTo>
                    <a:pt x="1296" y="4320"/>
                  </a:lnTo>
                  <a:lnTo>
                    <a:pt x="720" y="4320"/>
                  </a:lnTo>
                  <a:lnTo>
                    <a:pt x="1920" y="912"/>
                  </a:lnTo>
                  <a:lnTo>
                    <a:pt x="1776" y="4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Freeform 23"/>
            <p:cNvSpPr>
              <a:spLocks/>
            </p:cNvSpPr>
            <p:nvPr userDrawn="1"/>
          </p:nvSpPr>
          <p:spPr bwMode="gray">
            <a:xfrm>
              <a:off x="4217" y="1056"/>
              <a:ext cx="1152" cy="3264"/>
            </a:xfrm>
            <a:custGeom>
              <a:avLst/>
              <a:gdLst>
                <a:gd name="T0" fmla="*/ 0 w 1152"/>
                <a:gd name="T1" fmla="*/ 3264 h 3264"/>
                <a:gd name="T2" fmla="*/ 1152 w 1152"/>
                <a:gd name="T3" fmla="*/ 0 h 3264"/>
                <a:gd name="T4" fmla="*/ 96 w 1152"/>
                <a:gd name="T5" fmla="*/ 3264 h 3264"/>
                <a:gd name="T6" fmla="*/ 0 w 1152"/>
                <a:gd name="T7" fmla="*/ 3264 h 3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2" h="3264">
                  <a:moveTo>
                    <a:pt x="0" y="3264"/>
                  </a:moveTo>
                  <a:lnTo>
                    <a:pt x="1152" y="0"/>
                  </a:lnTo>
                  <a:lnTo>
                    <a:pt x="96" y="3264"/>
                  </a:lnTo>
                  <a:lnTo>
                    <a:pt x="0" y="3264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46" name="Group 22"/>
          <p:cNvGrpSpPr>
            <a:grpSpLocks/>
          </p:cNvGrpSpPr>
          <p:nvPr/>
        </p:nvGrpSpPr>
        <p:grpSpPr bwMode="auto">
          <a:xfrm>
            <a:off x="142875" y="765175"/>
            <a:ext cx="8858250" cy="5943600"/>
            <a:chOff x="90" y="480"/>
            <a:chExt cx="5580" cy="3744"/>
          </a:xfrm>
        </p:grpSpPr>
        <p:sp>
          <p:nvSpPr>
            <p:cNvPr id="1040" name="Rectangle 16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1" name="Rectangle 17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381000" y="676275"/>
            <a:ext cx="62484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043" name="Picture 19" descr="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00063" y="577850"/>
            <a:ext cx="371475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903288" y="198438"/>
            <a:ext cx="630237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83325"/>
            <a:ext cx="213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83325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83325"/>
            <a:ext cx="213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58BDBA-CBBD-41D6-88D6-BDB7AC8962C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7" y="2724150"/>
            <a:ext cx="8453438" cy="2590800"/>
          </a:xfrm>
        </p:spPr>
        <p:txBody>
          <a:bodyPr/>
          <a:lstStyle/>
          <a:p>
            <a:pPr algn="ctr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BÁO CÁO CHUYÊN ĐỀ QUÝ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3/2019</a:t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>
                <a:latin typeface="Times New Roman" pitchFamily="18" charset="0"/>
                <a:cs typeface="Times New Roman" pitchFamily="18" charset="0"/>
              </a:rPr>
            </a:b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GIẢI PHÁP NÂNG CAO HIỆU QỦA CÔNG TÁC GVCN/CVHT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838200"/>
            <a:ext cx="6934200" cy="7620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ĐẢNG BỘ TRƯỜNG CAO ĐẲNG LÝ TỰ TRỌNG TPHCM</a:t>
            </a:r>
          </a:p>
          <a:p>
            <a:pPr algn="ctr"/>
            <a:r>
              <a:rPr lang="en-US" dirty="0" smtClean="0">
                <a:solidFill>
                  <a:schemeClr val="bg1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CHI BỘ SINH VIÊN</a:t>
            </a:r>
          </a:p>
        </p:txBody>
      </p:sp>
      <p:sp>
        <p:nvSpPr>
          <p:cNvPr id="2" name="Rectangle 1"/>
          <p:cNvSpPr/>
          <p:nvPr/>
        </p:nvSpPr>
        <p:spPr>
          <a:xfrm>
            <a:off x="6324600" y="5486400"/>
            <a:ext cx="2438400" cy="609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114800" y="4055918"/>
            <a:ext cx="457200" cy="34636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4" name="Group 2"/>
          <p:cNvGrpSpPr>
            <a:grpSpLocks/>
          </p:cNvGrpSpPr>
          <p:nvPr/>
        </p:nvGrpSpPr>
        <p:grpSpPr bwMode="auto">
          <a:xfrm>
            <a:off x="1876425" y="3521075"/>
            <a:ext cx="5311775" cy="688975"/>
            <a:chOff x="720" y="1392"/>
            <a:chExt cx="4058" cy="480"/>
          </a:xfrm>
        </p:grpSpPr>
        <p:sp>
          <p:nvSpPr>
            <p:cNvPr id="69635" name="AutoShape 3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9636" name="Group 4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69637" name="AutoShape 5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38" name="AutoShape 6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9639" name="Group 7"/>
          <p:cNvGrpSpPr>
            <a:grpSpLocks/>
          </p:cNvGrpSpPr>
          <p:nvPr/>
        </p:nvGrpSpPr>
        <p:grpSpPr bwMode="auto">
          <a:xfrm>
            <a:off x="1876425" y="4386263"/>
            <a:ext cx="5311775" cy="688975"/>
            <a:chOff x="720" y="1392"/>
            <a:chExt cx="4058" cy="480"/>
          </a:xfrm>
        </p:grpSpPr>
        <p:sp>
          <p:nvSpPr>
            <p:cNvPr id="69640" name="AutoShape 8"/>
            <p:cNvSpPr>
              <a:spLocks noChangeArrowheads="1"/>
            </p:cNvSpPr>
            <p:nvPr/>
          </p:nvSpPr>
          <p:spPr bwMode="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shade val="9215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9641" name="Group 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69642" name="AutoShape 10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alpha val="0"/>
                    </a:schemeClr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43" name="AutoShape 11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9644" name="Group 12"/>
          <p:cNvGrpSpPr>
            <a:grpSpLocks/>
          </p:cNvGrpSpPr>
          <p:nvPr/>
        </p:nvGrpSpPr>
        <p:grpSpPr bwMode="auto">
          <a:xfrm>
            <a:off x="1876425" y="5243513"/>
            <a:ext cx="5311775" cy="688975"/>
            <a:chOff x="720" y="1392"/>
            <a:chExt cx="4058" cy="480"/>
          </a:xfrm>
        </p:grpSpPr>
        <p:sp>
          <p:nvSpPr>
            <p:cNvPr id="69645" name="AutoShape 13"/>
            <p:cNvSpPr>
              <a:spLocks noChangeArrowheads="1"/>
            </p:cNvSpPr>
            <p:nvPr/>
          </p:nvSpPr>
          <p:spPr bwMode="lt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shade val="92157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9646" name="Group 14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69647" name="AutoShape 15"/>
              <p:cNvSpPr>
                <a:spLocks noChangeArrowheads="1"/>
              </p:cNvSpPr>
              <p:nvPr/>
            </p:nvSpPr>
            <p:spPr bwMode="lt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alpha val="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48" name="AutoShape 16"/>
              <p:cNvSpPr>
                <a:spLocks noChangeArrowheads="1"/>
              </p:cNvSpPr>
              <p:nvPr/>
            </p:nvSpPr>
            <p:spPr bwMode="lt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100000">
                    <a:schemeClr val="folHlink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9649" name="Group 17"/>
          <p:cNvGrpSpPr>
            <a:grpSpLocks/>
          </p:cNvGrpSpPr>
          <p:nvPr/>
        </p:nvGrpSpPr>
        <p:grpSpPr bwMode="auto">
          <a:xfrm>
            <a:off x="1876425" y="2657475"/>
            <a:ext cx="5311775" cy="688975"/>
            <a:chOff x="720" y="1392"/>
            <a:chExt cx="4058" cy="480"/>
          </a:xfrm>
        </p:grpSpPr>
        <p:sp>
          <p:nvSpPr>
            <p:cNvPr id="69650" name="AutoShape 18"/>
            <p:cNvSpPr>
              <a:spLocks noChangeArrowheads="1"/>
            </p:cNvSpPr>
            <p:nvPr/>
          </p:nvSpPr>
          <p:spPr bwMode="ltGray"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9651" name="Group 19"/>
            <p:cNvGrpSpPr>
              <a:grpSpLocks/>
            </p:cNvGrpSpPr>
            <p:nvPr/>
          </p:nvGrpSpPr>
          <p:grpSpPr bwMode="auto"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69652" name="AutoShape 20"/>
              <p:cNvSpPr>
                <a:spLocks noChangeArrowheads="1"/>
              </p:cNvSpPr>
              <p:nvPr/>
            </p:nvSpPr>
            <p:spPr bwMode="lt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0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9653" name="AutoShape 21"/>
              <p:cNvSpPr>
                <a:spLocks noChangeArrowheads="1"/>
              </p:cNvSpPr>
              <p:nvPr/>
            </p:nvSpPr>
            <p:spPr bwMode="lt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69654" name="Text Box 22"/>
          <p:cNvSpPr txBox="1">
            <a:spLocks noChangeArrowheads="1"/>
          </p:cNvSpPr>
          <p:nvPr/>
        </p:nvSpPr>
        <p:spPr bwMode="black">
          <a:xfrm>
            <a:off x="2604143" y="2761538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>
                <a:solidFill>
                  <a:srgbClr val="FFFFFF"/>
                </a:solidFill>
              </a:rPr>
              <a:t>MỞ ĐẦU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69655" name="Text Box 23"/>
          <p:cNvSpPr txBox="1">
            <a:spLocks noChangeArrowheads="1"/>
          </p:cNvSpPr>
          <p:nvPr/>
        </p:nvSpPr>
        <p:spPr bwMode="black">
          <a:xfrm>
            <a:off x="2590800" y="3629025"/>
            <a:ext cx="4495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>
                <a:solidFill>
                  <a:srgbClr val="FFFFFF"/>
                </a:solidFill>
              </a:rPr>
              <a:t>THUẬN LỢI, KHÓ KHĂN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69656" name="Text Box 24"/>
          <p:cNvSpPr txBox="1">
            <a:spLocks noChangeArrowheads="1"/>
          </p:cNvSpPr>
          <p:nvPr/>
        </p:nvSpPr>
        <p:spPr bwMode="black">
          <a:xfrm>
            <a:off x="2667000" y="4487863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>
                <a:solidFill>
                  <a:srgbClr val="FFFFFF"/>
                </a:solidFill>
              </a:rPr>
              <a:t>MỘT SỐ GIẢI PHÁP 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69657" name="Text Box 25"/>
          <p:cNvSpPr txBox="1">
            <a:spLocks noChangeArrowheads="1"/>
          </p:cNvSpPr>
          <p:nvPr/>
        </p:nvSpPr>
        <p:spPr bwMode="black">
          <a:xfrm>
            <a:off x="2667000" y="5335588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>
                <a:solidFill>
                  <a:srgbClr val="FFFFFF"/>
                </a:solidFill>
              </a:rPr>
              <a:t>KẾT LUẬN</a:t>
            </a:r>
            <a:endParaRPr lang="en-US" sz="2400" b="1" dirty="0">
              <a:solidFill>
                <a:srgbClr val="FFFFFF"/>
              </a:solidFill>
            </a:endParaRPr>
          </a:p>
        </p:txBody>
      </p:sp>
      <p:pic>
        <p:nvPicPr>
          <p:cNvPr id="69659" name="Picture 27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76400" y="5207000"/>
            <a:ext cx="792163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60" name="Picture 28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92275" y="4360863"/>
            <a:ext cx="792163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61" name="Picture 29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92275" y="3509963"/>
            <a:ext cx="792163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62" name="Picture 30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6" t="64474" r="19473"/>
          <a:stretch>
            <a:fillRect/>
          </a:stretch>
        </p:blipFill>
        <p:spPr bwMode="auto">
          <a:xfrm>
            <a:off x="1681163" y="2652713"/>
            <a:ext cx="792162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63" name="Text Box 31"/>
          <p:cNvSpPr txBox="1">
            <a:spLocks noChangeArrowheads="1"/>
          </p:cNvSpPr>
          <p:nvPr/>
        </p:nvSpPr>
        <p:spPr bwMode="gray">
          <a:xfrm>
            <a:off x="2022475" y="5343525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4</a:t>
            </a:r>
          </a:p>
        </p:txBody>
      </p:sp>
      <p:sp>
        <p:nvSpPr>
          <p:cNvPr id="69664" name="Text Box 32"/>
          <p:cNvSpPr txBox="1">
            <a:spLocks noChangeArrowheads="1"/>
          </p:cNvSpPr>
          <p:nvPr/>
        </p:nvSpPr>
        <p:spPr bwMode="gray">
          <a:xfrm>
            <a:off x="2001838" y="274955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1</a:t>
            </a:r>
          </a:p>
        </p:txBody>
      </p:sp>
      <p:sp>
        <p:nvSpPr>
          <p:cNvPr id="69665" name="Text Box 33"/>
          <p:cNvSpPr txBox="1">
            <a:spLocks noChangeArrowheads="1"/>
          </p:cNvSpPr>
          <p:nvPr/>
        </p:nvSpPr>
        <p:spPr bwMode="gray">
          <a:xfrm>
            <a:off x="2014538" y="3608388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2</a:t>
            </a:r>
          </a:p>
        </p:txBody>
      </p:sp>
      <p:sp>
        <p:nvSpPr>
          <p:cNvPr id="69666" name="Text Box 34"/>
          <p:cNvSpPr txBox="1">
            <a:spLocks noChangeArrowheads="1"/>
          </p:cNvSpPr>
          <p:nvPr/>
        </p:nvSpPr>
        <p:spPr bwMode="gray">
          <a:xfrm>
            <a:off x="2014538" y="44958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3</a:t>
            </a:r>
          </a:p>
        </p:txBody>
      </p:sp>
      <p:sp>
        <p:nvSpPr>
          <p:cNvPr id="69667" name="Rectangle 3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81000" y="1676400"/>
            <a:ext cx="8153400" cy="4191000"/>
          </a:xfrm>
          <a:noFill/>
          <a:ln/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Công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tác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Giáo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viên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chủ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nhiệm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/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Cố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vấn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học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tập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(GVCN/CVHT)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có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ý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nghĩa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vô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cùng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quan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trọng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trong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việc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bồi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dưỡng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đạo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đức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hoàn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thành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nhân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cách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học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sinh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sinh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viên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(HSSV).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Công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tác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này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đòi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hỏi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sự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khéo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léo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linh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hoạt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sự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nhiệt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tình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tận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tâm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mỗi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giáo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viên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Nhưng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không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phải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GVCN/CVHT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nào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cũng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có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phương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pháp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tốt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để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quản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lý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lớp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học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mình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thậm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chí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còn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tỏ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ra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lúng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túng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trong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một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số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tình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huống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sư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phạm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. </a:t>
            </a:r>
            <a:endParaRPr lang="en-US" sz="2000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en-US" sz="2000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MỞ </a:t>
            </a:r>
            <a:r>
              <a:rPr lang="en-US" dirty="0" smtClean="0"/>
              <a:t>ĐẦU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81000" y="1330124"/>
            <a:ext cx="8153400" cy="5146876"/>
          </a:xfrm>
          <a:noFill/>
          <a:ln/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Vai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trò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GVCN/CVHT: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cầu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nối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giữa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nhà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trường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đình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HSSV;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Tạo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mối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quan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hệ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chặt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chẽ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tích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cực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giữa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GVCN/CVHT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với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các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GVBM,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khoa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đoàn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thể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các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phòng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chức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năng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;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Tư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vấn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cho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HSSV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điều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chỉnh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kế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hoạch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học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tập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phù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hợp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với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chuyên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ngành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với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năng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lực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điều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kiện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kinh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tế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 HSSV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;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Giúp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HSSV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hiểu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nắm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rõ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thực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hiện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tốt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các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nội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quy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quy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định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nhà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nước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nhà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trường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;</a:t>
            </a:r>
          </a:p>
          <a:p>
            <a:pPr marL="682625" indent="-277813" algn="just">
              <a:buFont typeface="Wingdings" pitchFamily="2" charset="2"/>
              <a:buChar char="§"/>
              <a:tabLst>
                <a:tab pos="682625" algn="l"/>
              </a:tabLst>
            </a:pP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Là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trợ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thủ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đắc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lực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giúp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lãnh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đạo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nhà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trường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đưa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ra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các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giải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pháp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phù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hợp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để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cải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thiện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chất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lượng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đào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tạo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chất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lượng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đầu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ra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bg1">
                    <a:lumMod val="10000"/>
                  </a:schemeClr>
                </a:solidFill>
              </a:rPr>
              <a:t>của</a:t>
            </a: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 HSSV.</a:t>
            </a: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  <a:p>
            <a:pPr marL="625475" indent="-277813" algn="just">
              <a:buFont typeface="Wingdings" pitchFamily="2" charset="2"/>
              <a:buChar char="§"/>
              <a:tabLst>
                <a:tab pos="625475" algn="l"/>
              </a:tabLst>
            </a:pP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en-US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MỞ </a:t>
            </a:r>
            <a:r>
              <a:rPr lang="en-US" dirty="0" smtClean="0"/>
              <a:t>ĐẦU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01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903288" y="198438"/>
            <a:ext cx="7859712" cy="1143000"/>
          </a:xfrm>
        </p:spPr>
        <p:txBody>
          <a:bodyPr/>
          <a:lstStyle/>
          <a:p>
            <a:r>
              <a:rPr lang="en-US" sz="3600" dirty="0" smtClean="0"/>
              <a:t>2. THUẬN </a:t>
            </a:r>
            <a:r>
              <a:rPr lang="en-US" sz="3600" dirty="0" smtClean="0"/>
              <a:t>LỢI TRONG CÔNG TÁC GVCN/CVHT:</a:t>
            </a:r>
            <a:endParaRPr lang="en-US" sz="3600" dirty="0"/>
          </a:p>
        </p:txBody>
      </p:sp>
      <p:grpSp>
        <p:nvGrpSpPr>
          <p:cNvPr id="2" name="Group 1"/>
          <p:cNvGrpSpPr/>
          <p:nvPr/>
        </p:nvGrpSpPr>
        <p:grpSpPr>
          <a:xfrm>
            <a:off x="3557588" y="2514600"/>
            <a:ext cx="2309812" cy="2289175"/>
            <a:chOff x="3557588" y="2514600"/>
            <a:chExt cx="2309812" cy="2289175"/>
          </a:xfrm>
        </p:grpSpPr>
        <p:pic>
          <p:nvPicPr>
            <p:cNvPr id="75779" name="Picture 3" descr="circuler_1"/>
            <p:cNvPicPr>
              <a:picLocks noChangeAspect="1" noChangeArrowheads="1"/>
            </p:cNvPicPr>
            <p:nvPr/>
          </p:nvPicPr>
          <p:blipFill>
            <a:blip r:embed="rId2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7588" y="2514600"/>
              <a:ext cx="2309812" cy="22891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5793" name="Text Box 17"/>
            <p:cNvSpPr txBox="1">
              <a:spLocks noChangeArrowheads="1"/>
            </p:cNvSpPr>
            <p:nvPr/>
          </p:nvSpPr>
          <p:spPr bwMode="black">
            <a:xfrm>
              <a:off x="3743807" y="3127552"/>
              <a:ext cx="1818793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00000"/>
                  </a:solidFill>
                </a:rPr>
                <a:t>THUẬN LỢI</a:t>
              </a:r>
              <a:endParaRPr lang="en-US" sz="2800" b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75796" name="Line 20"/>
          <p:cNvSpPr>
            <a:spLocks noChangeShapeType="1"/>
          </p:cNvSpPr>
          <p:nvPr/>
        </p:nvSpPr>
        <p:spPr bwMode="auto">
          <a:xfrm flipV="1">
            <a:off x="3581400" y="4495800"/>
            <a:ext cx="328260" cy="9525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797" name="Line 21"/>
          <p:cNvSpPr>
            <a:spLocks noChangeShapeType="1"/>
          </p:cNvSpPr>
          <p:nvPr/>
        </p:nvSpPr>
        <p:spPr bwMode="auto">
          <a:xfrm rot="18903867" flipV="1">
            <a:off x="4606918" y="5012457"/>
            <a:ext cx="301039" cy="252039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798" name="Line 22"/>
          <p:cNvSpPr>
            <a:spLocks noChangeShapeType="1"/>
          </p:cNvSpPr>
          <p:nvPr/>
        </p:nvSpPr>
        <p:spPr bwMode="auto">
          <a:xfrm rot="2103433" flipV="1">
            <a:off x="3234636" y="3420556"/>
            <a:ext cx="303886" cy="215187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800" name="Line 24"/>
          <p:cNvSpPr>
            <a:spLocks noChangeShapeType="1"/>
          </p:cNvSpPr>
          <p:nvPr/>
        </p:nvSpPr>
        <p:spPr bwMode="auto">
          <a:xfrm rot="4384254" flipH="1">
            <a:off x="5694623" y="4239208"/>
            <a:ext cx="324185" cy="251445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801" name="Line 25"/>
          <p:cNvSpPr>
            <a:spLocks noChangeShapeType="1"/>
          </p:cNvSpPr>
          <p:nvPr/>
        </p:nvSpPr>
        <p:spPr bwMode="auto">
          <a:xfrm rot="120645" flipH="1">
            <a:off x="5414160" y="2506247"/>
            <a:ext cx="322462" cy="231367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826" name="Line 50"/>
          <p:cNvSpPr>
            <a:spLocks noChangeShapeType="1"/>
          </p:cNvSpPr>
          <p:nvPr/>
        </p:nvSpPr>
        <p:spPr bwMode="auto">
          <a:xfrm rot="2147097" flipH="1">
            <a:off x="5899873" y="3409075"/>
            <a:ext cx="272274" cy="198972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Line 19"/>
          <p:cNvSpPr>
            <a:spLocks noChangeShapeType="1"/>
          </p:cNvSpPr>
          <p:nvPr/>
        </p:nvSpPr>
        <p:spPr bwMode="auto">
          <a:xfrm>
            <a:off x="3581400" y="2482417"/>
            <a:ext cx="328260" cy="292456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52400" y="1510258"/>
            <a:ext cx="3546475" cy="1156742"/>
            <a:chOff x="152400" y="1510258"/>
            <a:chExt cx="3546475" cy="1156742"/>
          </a:xfrm>
        </p:grpSpPr>
        <p:sp>
          <p:nvSpPr>
            <p:cNvPr id="58" name="AutoShape 27"/>
            <p:cNvSpPr>
              <a:spLocks noChangeArrowheads="1"/>
            </p:cNvSpPr>
            <p:nvPr/>
          </p:nvSpPr>
          <p:spPr bwMode="gray">
            <a:xfrm>
              <a:off x="152400" y="1510258"/>
              <a:ext cx="3517114" cy="1156742"/>
            </a:xfrm>
            <a:prstGeom prst="roundRect">
              <a:avLst>
                <a:gd name="adj" fmla="val 50000"/>
              </a:avLst>
            </a:prstGeom>
            <a:solidFill>
              <a:schemeClr val="hlink">
                <a:alpha val="96001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 eaLnBrk="0" hangingPunct="0"/>
              <a:endParaRPr lang="en-US" sz="1400" b="1" dirty="0">
                <a:solidFill>
                  <a:srgbClr val="000000"/>
                </a:solidFill>
              </a:endParaRPr>
            </a:p>
          </p:txBody>
        </p:sp>
        <p:sp>
          <p:nvSpPr>
            <p:cNvPr id="63" name="Rectangle 30"/>
            <p:cNvSpPr>
              <a:spLocks noChangeArrowheads="1"/>
            </p:cNvSpPr>
            <p:nvPr/>
          </p:nvSpPr>
          <p:spPr bwMode="black">
            <a:xfrm>
              <a:off x="304800" y="1575137"/>
              <a:ext cx="3394075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Nhà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trường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ứng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dụng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phần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mềm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quản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lý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đào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tạo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giúp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cho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GVCN/CVHT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có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thể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nắm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bắt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được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tình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hình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học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tập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HSSV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23296" y="2891510"/>
            <a:ext cx="3100274" cy="1190149"/>
            <a:chOff x="123296" y="2891510"/>
            <a:chExt cx="3100274" cy="1190149"/>
          </a:xfrm>
        </p:grpSpPr>
        <p:sp>
          <p:nvSpPr>
            <p:cNvPr id="64" name="AutoShape 29"/>
            <p:cNvSpPr>
              <a:spLocks noChangeArrowheads="1"/>
            </p:cNvSpPr>
            <p:nvPr/>
          </p:nvSpPr>
          <p:spPr bwMode="ltGray">
            <a:xfrm flipH="1">
              <a:off x="123296" y="2891510"/>
              <a:ext cx="3100274" cy="119014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5" name="Rectangle 30"/>
            <p:cNvSpPr>
              <a:spLocks noChangeArrowheads="1"/>
            </p:cNvSpPr>
            <p:nvPr/>
          </p:nvSpPr>
          <p:spPr bwMode="black">
            <a:xfrm>
              <a:off x="197731" y="3048000"/>
              <a:ext cx="3025839" cy="7848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/>
                <a:t>Đa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số</a:t>
              </a:r>
              <a:r>
                <a:rPr lang="en-US" sz="1500" b="1" dirty="0" smtClean="0"/>
                <a:t> </a:t>
              </a:r>
              <a:r>
                <a:rPr lang="en-US" sz="1500" b="1" dirty="0" smtClean="0"/>
                <a:t>GVCN/CVHT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yêu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nghề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tâm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huyết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với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trường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hiểu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và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gần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gũi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với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HSSV  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43199" y="5515451"/>
            <a:ext cx="4191001" cy="1190149"/>
            <a:chOff x="2743199" y="5515451"/>
            <a:chExt cx="4191001" cy="1190149"/>
          </a:xfrm>
        </p:grpSpPr>
        <p:sp>
          <p:nvSpPr>
            <p:cNvPr id="66" name="AutoShape 29"/>
            <p:cNvSpPr>
              <a:spLocks noChangeArrowheads="1"/>
            </p:cNvSpPr>
            <p:nvPr/>
          </p:nvSpPr>
          <p:spPr bwMode="ltGray">
            <a:xfrm flipH="1">
              <a:off x="2743199" y="5515451"/>
              <a:ext cx="4191001" cy="119014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7" name="Rectangle 30"/>
            <p:cNvSpPr>
              <a:spLocks noChangeArrowheads="1"/>
            </p:cNvSpPr>
            <p:nvPr/>
          </p:nvSpPr>
          <p:spPr bwMode="black">
            <a:xfrm>
              <a:off x="2895600" y="5613737"/>
              <a:ext cx="3886200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Biên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soạn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cuốn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“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Sổ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tay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GDĐH</a:t>
              </a:r>
              <a:r>
                <a:rPr lang="en-US" sz="1500" b="1" dirty="0">
                  <a:solidFill>
                    <a:srgbClr val="000000"/>
                  </a:solidFill>
                </a:rPr>
                <a:t>” </a:t>
              </a:r>
              <a:r>
                <a:rPr lang="en-US" sz="1500" b="1" dirty="0" err="1">
                  <a:solidFill>
                    <a:srgbClr val="000000"/>
                  </a:solidFill>
                </a:rPr>
                <a:t>phổ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biến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đầy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đủ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các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văn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bản</a:t>
              </a:r>
              <a:r>
                <a:rPr lang="en-US" sz="1500" b="1" dirty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>
                  <a:solidFill>
                    <a:srgbClr val="000000"/>
                  </a:solidFill>
                </a:rPr>
                <a:t>nội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quy</a:t>
              </a:r>
              <a:r>
                <a:rPr lang="en-US" sz="1500" b="1" dirty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>
                  <a:solidFill>
                    <a:srgbClr val="000000"/>
                  </a:solidFill>
                </a:rPr>
                <a:t>quy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định</a:t>
              </a:r>
              <a:r>
                <a:rPr lang="en-US" sz="1500" b="1" dirty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>
                  <a:solidFill>
                    <a:srgbClr val="000000"/>
                  </a:solidFill>
                </a:rPr>
                <a:t>về</a:t>
              </a:r>
              <a:r>
                <a:rPr lang="en-US" sz="1500" b="1" dirty="0">
                  <a:solidFill>
                    <a:srgbClr val="000000"/>
                  </a:solidFill>
                </a:rPr>
                <a:t> HSSV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và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“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Niên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giám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năm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học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” </a:t>
              </a:r>
              <a:r>
                <a:rPr lang="en-US" sz="1500" b="1" dirty="0" err="1" smtClean="0"/>
                <a:t>cung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cấp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thông</a:t>
              </a:r>
              <a:r>
                <a:rPr lang="en-US" sz="1500" b="1" dirty="0" smtClean="0"/>
                <a:t> CT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khung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từng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chuyên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ngành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52400" y="4246041"/>
            <a:ext cx="3517114" cy="1156742"/>
            <a:chOff x="152400" y="4246041"/>
            <a:chExt cx="3517114" cy="1156742"/>
          </a:xfrm>
        </p:grpSpPr>
        <p:sp>
          <p:nvSpPr>
            <p:cNvPr id="55" name="AutoShape 27"/>
            <p:cNvSpPr>
              <a:spLocks noChangeArrowheads="1"/>
            </p:cNvSpPr>
            <p:nvPr/>
          </p:nvSpPr>
          <p:spPr bwMode="gray">
            <a:xfrm>
              <a:off x="152400" y="4246041"/>
              <a:ext cx="3517114" cy="1156742"/>
            </a:xfrm>
            <a:prstGeom prst="roundRect">
              <a:avLst>
                <a:gd name="adj" fmla="val 50000"/>
              </a:avLst>
            </a:prstGeom>
            <a:solidFill>
              <a:schemeClr val="hlink">
                <a:alpha val="96001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" name="Rectangle 30"/>
            <p:cNvSpPr>
              <a:spLocks noChangeArrowheads="1"/>
            </p:cNvSpPr>
            <p:nvPr/>
          </p:nvSpPr>
          <p:spPr bwMode="black">
            <a:xfrm>
              <a:off x="197731" y="4419600"/>
              <a:ext cx="3394075" cy="7848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Mỗi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CB, GV, NV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được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giao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phụ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trách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01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lớp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nên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dễ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dàng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nắm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bắt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tình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hình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cụ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thể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từng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HSSV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715000" y="4329658"/>
            <a:ext cx="3394075" cy="1156742"/>
            <a:chOff x="5715000" y="4329658"/>
            <a:chExt cx="3394075" cy="1156742"/>
          </a:xfrm>
        </p:grpSpPr>
        <p:sp>
          <p:nvSpPr>
            <p:cNvPr id="71" name="AutoShape 27"/>
            <p:cNvSpPr>
              <a:spLocks noChangeArrowheads="1"/>
            </p:cNvSpPr>
            <p:nvPr/>
          </p:nvSpPr>
          <p:spPr bwMode="gray">
            <a:xfrm>
              <a:off x="5738169" y="4329658"/>
              <a:ext cx="3341542" cy="1156742"/>
            </a:xfrm>
            <a:prstGeom prst="roundRect">
              <a:avLst>
                <a:gd name="adj" fmla="val 50000"/>
              </a:avLst>
            </a:prstGeom>
            <a:solidFill>
              <a:schemeClr val="hlink">
                <a:alpha val="96001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" name="Rectangle 30"/>
            <p:cNvSpPr>
              <a:spLocks noChangeArrowheads="1"/>
            </p:cNvSpPr>
            <p:nvPr/>
          </p:nvSpPr>
          <p:spPr bwMode="black">
            <a:xfrm>
              <a:off x="5715000" y="4419600"/>
              <a:ext cx="3394075" cy="1015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Thực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hiện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SHCN 01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tiết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/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tuần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tạo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điều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kiện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cho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GVCN/CVHT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gặp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gỡ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trao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đổi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,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giải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quyết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kịp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thời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các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vấn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đề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HSSV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gặp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phải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204623" y="2819400"/>
            <a:ext cx="2786977" cy="1190149"/>
            <a:chOff x="6204623" y="2819400"/>
            <a:chExt cx="2786977" cy="1190149"/>
          </a:xfrm>
        </p:grpSpPr>
        <p:sp>
          <p:nvSpPr>
            <p:cNvPr id="69" name="AutoShape 29"/>
            <p:cNvSpPr>
              <a:spLocks noChangeArrowheads="1"/>
            </p:cNvSpPr>
            <p:nvPr/>
          </p:nvSpPr>
          <p:spPr bwMode="ltGray">
            <a:xfrm flipH="1">
              <a:off x="6204623" y="2819400"/>
              <a:ext cx="2786976" cy="119014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73" name="Rectangle 30"/>
            <p:cNvSpPr>
              <a:spLocks noChangeArrowheads="1"/>
            </p:cNvSpPr>
            <p:nvPr/>
          </p:nvSpPr>
          <p:spPr bwMode="black">
            <a:xfrm>
              <a:off x="6204624" y="3124200"/>
              <a:ext cx="2786976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err="1" smtClean="0">
                  <a:solidFill>
                    <a:srgbClr val="000000"/>
                  </a:solidFill>
                </a:rPr>
                <a:t>Có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quy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định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về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nhiệm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vụ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của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công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tác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GVCN/CVHT</a:t>
              </a:r>
              <a:endParaRPr lang="en-US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562600" y="1510258"/>
            <a:ext cx="3428999" cy="1156742"/>
            <a:chOff x="5562600" y="1510258"/>
            <a:chExt cx="3428999" cy="1156742"/>
          </a:xfrm>
        </p:grpSpPr>
        <p:sp>
          <p:nvSpPr>
            <p:cNvPr id="68" name="AutoShape 27"/>
            <p:cNvSpPr>
              <a:spLocks noChangeArrowheads="1"/>
            </p:cNvSpPr>
            <p:nvPr/>
          </p:nvSpPr>
          <p:spPr bwMode="gray">
            <a:xfrm>
              <a:off x="5562600" y="1510258"/>
              <a:ext cx="3428999" cy="1156742"/>
            </a:xfrm>
            <a:prstGeom prst="roundRect">
              <a:avLst>
                <a:gd name="adj" fmla="val 50000"/>
              </a:avLst>
            </a:prstGeom>
            <a:solidFill>
              <a:schemeClr val="hlink">
                <a:alpha val="96001"/>
              </a:schemeClr>
            </a:soli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Rectangle 30"/>
            <p:cNvSpPr>
              <a:spLocks noChangeArrowheads="1"/>
            </p:cNvSpPr>
            <p:nvPr/>
          </p:nvSpPr>
          <p:spPr bwMode="black">
            <a:xfrm>
              <a:off x="5815012" y="1653570"/>
              <a:ext cx="3025839" cy="7848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500" b="1" dirty="0" smtClean="0"/>
                <a:t>GVCN/CVHT </a:t>
              </a:r>
              <a:r>
                <a:rPr lang="en-US" sz="1500" b="1" dirty="0" err="1" smtClean="0"/>
                <a:t>có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sự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liên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hệ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thường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xuyên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giữa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nhà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trường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và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gia</a:t>
              </a:r>
              <a:r>
                <a:rPr lang="en-US" sz="1500" b="1" dirty="0" smtClean="0"/>
                <a:t> </a:t>
              </a:r>
              <a:r>
                <a:rPr lang="en-US" sz="1500" b="1" dirty="0" err="1" smtClean="0"/>
                <a:t>đình</a:t>
              </a:r>
              <a:endParaRPr lang="en-US" sz="15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5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5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5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5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96" grpId="0" animBg="1"/>
      <p:bldP spid="75797" grpId="0" animBg="1"/>
      <p:bldP spid="75798" grpId="0" animBg="1"/>
      <p:bldP spid="75800" grpId="0" animBg="1"/>
      <p:bldP spid="75801" grpId="0" animBg="1"/>
      <p:bldP spid="75826" grpId="0" animBg="1"/>
      <p:bldP spid="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2400" y="1465172"/>
            <a:ext cx="8553609" cy="1352729"/>
            <a:chOff x="152400" y="1465172"/>
            <a:chExt cx="8553609" cy="1352729"/>
          </a:xfrm>
        </p:grpSpPr>
        <p:sp>
          <p:nvSpPr>
            <p:cNvPr id="106499" name="AutoShape 3"/>
            <p:cNvSpPr>
              <a:spLocks noChangeArrowheads="1"/>
            </p:cNvSpPr>
            <p:nvPr/>
          </p:nvSpPr>
          <p:spPr bwMode="ltGray">
            <a:xfrm>
              <a:off x="1063486" y="1465172"/>
              <a:ext cx="7642523" cy="1352729"/>
            </a:xfrm>
            <a:prstGeom prst="roundRect">
              <a:avLst>
                <a:gd name="adj" fmla="val 16449"/>
              </a:avLst>
            </a:prstGeom>
            <a:gradFill rotWithShape="1">
              <a:gsLst>
                <a:gs pos="0">
                  <a:srgbClr val="C0C0C0">
                    <a:gamma/>
                    <a:tint val="91765"/>
                    <a:invGamma/>
                  </a:srgbClr>
                </a:gs>
                <a:gs pos="50000">
                  <a:srgbClr val="C0C0C0">
                    <a:alpha val="30000"/>
                  </a:srgbClr>
                </a:gs>
                <a:gs pos="100000">
                  <a:srgbClr val="C0C0C0">
                    <a:gamma/>
                    <a:tint val="9176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6504" name="AutoShape 8"/>
            <p:cNvSpPr>
              <a:spLocks noChangeArrowheads="1"/>
            </p:cNvSpPr>
            <p:nvPr/>
          </p:nvSpPr>
          <p:spPr bwMode="ltGray">
            <a:xfrm>
              <a:off x="174686" y="1676400"/>
              <a:ext cx="1425516" cy="93027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8824"/>
                    <a:invGamma/>
                  </a:schemeClr>
                </a:gs>
              </a:gsLst>
              <a:path path="rect">
                <a:fillToRect l="100000" b="100000"/>
              </a:path>
            </a:gradFill>
            <a:ln w="381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06" name="Rectangle 10"/>
            <p:cNvSpPr>
              <a:spLocks noChangeArrowheads="1"/>
            </p:cNvSpPr>
            <p:nvPr/>
          </p:nvSpPr>
          <p:spPr bwMode="black">
            <a:xfrm>
              <a:off x="152400" y="1806714"/>
              <a:ext cx="1447802" cy="6155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 err="1" smtClean="0">
                  <a:solidFill>
                    <a:srgbClr val="F8F8F8"/>
                  </a:solidFill>
                </a:rPr>
                <a:t>Về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phía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sz="1600" b="1" dirty="0" smtClean="0">
                  <a:solidFill>
                    <a:srgbClr val="F8F8F8"/>
                  </a:solidFill>
                </a:rPr>
                <a:t>GVCN/CVHT</a:t>
              </a:r>
              <a:endParaRPr lang="en-US" sz="1600" b="1" dirty="0">
                <a:solidFill>
                  <a:srgbClr val="F8F8F8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52400" y="2895600"/>
            <a:ext cx="8639118" cy="2057400"/>
            <a:chOff x="152400" y="3048000"/>
            <a:chExt cx="8639118" cy="1752600"/>
          </a:xfrm>
        </p:grpSpPr>
        <p:sp>
          <p:nvSpPr>
            <p:cNvPr id="106500" name="AutoShape 4"/>
            <p:cNvSpPr>
              <a:spLocks noChangeArrowheads="1"/>
            </p:cNvSpPr>
            <p:nvPr/>
          </p:nvSpPr>
          <p:spPr bwMode="ltGray">
            <a:xfrm>
              <a:off x="1093388" y="3048000"/>
              <a:ext cx="7698130" cy="1752600"/>
            </a:xfrm>
            <a:prstGeom prst="roundRect">
              <a:avLst>
                <a:gd name="adj" fmla="val 16227"/>
              </a:avLst>
            </a:prstGeom>
            <a:gradFill rotWithShape="1">
              <a:gsLst>
                <a:gs pos="0">
                  <a:srgbClr val="C0C0C0">
                    <a:gamma/>
                    <a:tint val="91765"/>
                    <a:invGamma/>
                  </a:srgbClr>
                </a:gs>
                <a:gs pos="50000">
                  <a:srgbClr val="C0C0C0">
                    <a:alpha val="30000"/>
                  </a:srgbClr>
                </a:gs>
                <a:gs pos="100000">
                  <a:srgbClr val="C0C0C0">
                    <a:gamma/>
                    <a:tint val="9176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6508" name="AutoShape 12"/>
            <p:cNvSpPr>
              <a:spLocks noChangeArrowheads="1"/>
            </p:cNvSpPr>
            <p:nvPr/>
          </p:nvSpPr>
          <p:spPr bwMode="gray">
            <a:xfrm>
              <a:off x="178061" y="3489325"/>
              <a:ext cx="1422141" cy="76200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78824"/>
                    <a:invGamma/>
                  </a:schemeClr>
                </a:gs>
              </a:gsLst>
              <a:path path="rect">
                <a:fillToRect l="100000" b="100000"/>
              </a:path>
            </a:gradFill>
            <a:ln w="381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13" name="Text Box 17"/>
            <p:cNvSpPr txBox="1">
              <a:spLocks noChangeArrowheads="1"/>
            </p:cNvSpPr>
            <p:nvPr/>
          </p:nvSpPr>
          <p:spPr bwMode="black">
            <a:xfrm>
              <a:off x="152400" y="3604994"/>
              <a:ext cx="140011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 dirty="0" err="1" smtClean="0">
                  <a:solidFill>
                    <a:srgbClr val="F8F8F8"/>
                  </a:solidFill>
                </a:rPr>
                <a:t>Về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phía</a:t>
              </a:r>
              <a:r>
                <a:rPr lang="en-US" b="1" dirty="0" smtClean="0">
                  <a:solidFill>
                    <a:srgbClr val="F8F8F8"/>
                  </a:solidFill>
                </a:rPr>
                <a:t> HSSV</a:t>
              </a:r>
              <a:endParaRPr lang="en-US" b="1" dirty="0">
                <a:solidFill>
                  <a:srgbClr val="F8F8F8"/>
                </a:solidFill>
              </a:endParaRPr>
            </a:p>
          </p:txBody>
        </p:sp>
      </p:grpSp>
      <p:sp>
        <p:nvSpPr>
          <p:cNvPr id="106518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HẠN </a:t>
            </a:r>
            <a:r>
              <a:rPr lang="en-US" dirty="0" smtClean="0"/>
              <a:t>CHẾ</a:t>
            </a:r>
            <a:endParaRPr lang="en-US" dirty="0"/>
          </a:p>
        </p:txBody>
      </p:sp>
      <p:sp>
        <p:nvSpPr>
          <p:cNvPr id="20" name="Rectangle 6"/>
          <p:cNvSpPr>
            <a:spLocks noChangeArrowheads="1"/>
          </p:cNvSpPr>
          <p:nvPr/>
        </p:nvSpPr>
        <p:spPr bwMode="gray">
          <a:xfrm>
            <a:off x="1552517" y="2905125"/>
            <a:ext cx="723900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 smtClean="0"/>
              <a:t>Nhiều</a:t>
            </a:r>
            <a:r>
              <a:rPr lang="en-US" dirty="0" smtClean="0"/>
              <a:t> HSSV </a:t>
            </a:r>
            <a:r>
              <a:rPr lang="en-US" dirty="0" err="1" smtClean="0"/>
              <a:t>chưa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, </a:t>
            </a:r>
            <a:r>
              <a:rPr lang="en-US" dirty="0" err="1" smtClean="0"/>
              <a:t>chưa</a:t>
            </a:r>
            <a:r>
              <a:rPr lang="en-US" dirty="0" smtClean="0"/>
              <a:t> </a:t>
            </a:r>
            <a:r>
              <a:rPr lang="en-US" dirty="0" err="1" smtClean="0"/>
              <a:t>nỗ</a:t>
            </a:r>
            <a:r>
              <a:rPr lang="en-US" dirty="0" smtClean="0"/>
              <a:t> </a:t>
            </a:r>
            <a:r>
              <a:rPr lang="en-US" dirty="0" err="1" smtClean="0"/>
              <a:t>lực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, </a:t>
            </a:r>
            <a:r>
              <a:rPr lang="en-US" dirty="0" err="1" smtClean="0"/>
              <a:t>rèn</a:t>
            </a:r>
            <a:r>
              <a:rPr lang="en-US" dirty="0" smtClean="0"/>
              <a:t> </a:t>
            </a:r>
            <a:r>
              <a:rPr lang="en-US" dirty="0" err="1" smtClean="0"/>
              <a:t>luyện</a:t>
            </a:r>
            <a:r>
              <a:rPr lang="en-US" dirty="0" smtClean="0"/>
              <a:t>;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 smtClean="0"/>
              <a:t>Nhiều</a:t>
            </a:r>
            <a:r>
              <a:rPr lang="en-US" dirty="0" smtClean="0"/>
              <a:t> HSSV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đi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 vi </a:t>
            </a:r>
            <a:r>
              <a:rPr lang="en-US" dirty="0" err="1" smtClean="0"/>
              <a:t>phạm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, </a:t>
            </a:r>
            <a:r>
              <a:rPr lang="en-US" dirty="0" err="1" smtClean="0"/>
              <a:t>tự</a:t>
            </a:r>
            <a:r>
              <a:rPr lang="en-US" dirty="0" smtClean="0"/>
              <a:t> ý </a:t>
            </a:r>
            <a:r>
              <a:rPr lang="en-US" dirty="0" err="1" smtClean="0"/>
              <a:t>nghỉ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,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chưa</a:t>
            </a:r>
            <a:r>
              <a:rPr lang="en-US" dirty="0" smtClean="0"/>
              <a:t> </a:t>
            </a:r>
            <a:r>
              <a:rPr lang="en-US" dirty="0" err="1" smtClean="0"/>
              <a:t>tốt</a:t>
            </a:r>
            <a:r>
              <a:rPr lang="en-US" dirty="0" smtClean="0"/>
              <a:t>, </a:t>
            </a:r>
            <a:r>
              <a:rPr lang="en-US" dirty="0" err="1" smtClean="0"/>
              <a:t>thiếu</a:t>
            </a:r>
            <a:r>
              <a:rPr lang="en-US" dirty="0" smtClean="0"/>
              <a:t> ý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phong</a:t>
            </a:r>
            <a:r>
              <a:rPr lang="en-US" dirty="0" smtClean="0"/>
              <a:t> </a:t>
            </a:r>
            <a:r>
              <a:rPr lang="en-US" dirty="0" err="1" smtClean="0"/>
              <a:t>trào</a:t>
            </a:r>
            <a:r>
              <a:rPr lang="en-US" dirty="0" smtClean="0"/>
              <a:t>;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e </a:t>
            </a:r>
            <a:r>
              <a:rPr lang="en-US" dirty="0" err="1" smtClean="0"/>
              <a:t>ngại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cận</a:t>
            </a:r>
            <a:r>
              <a:rPr lang="en-US" dirty="0" smtClean="0"/>
              <a:t>, </a:t>
            </a:r>
            <a:r>
              <a:rPr lang="en-US" dirty="0" err="1" smtClean="0"/>
              <a:t>trao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nên</a:t>
            </a:r>
            <a:r>
              <a:rPr lang="en-US" dirty="0" smtClean="0"/>
              <a:t> HSSV </a:t>
            </a:r>
            <a:r>
              <a:rPr lang="en-US" dirty="0" err="1" smtClean="0"/>
              <a:t>ít</a:t>
            </a:r>
            <a:r>
              <a:rPr lang="en-US" dirty="0" smtClean="0"/>
              <a:t> chia </a:t>
            </a:r>
            <a:r>
              <a:rPr lang="en-US" dirty="0" err="1" smtClean="0"/>
              <a:t>sẻ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vướng</a:t>
            </a:r>
            <a:r>
              <a:rPr lang="en-US" dirty="0" smtClean="0"/>
              <a:t> </a:t>
            </a:r>
            <a:r>
              <a:rPr lang="en-US" dirty="0" err="1" smtClean="0"/>
              <a:t>mắc</a:t>
            </a:r>
            <a:r>
              <a:rPr lang="en-US" dirty="0"/>
              <a:t>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76242" y="5031220"/>
            <a:ext cx="8625886" cy="1399639"/>
            <a:chOff x="176242" y="5031220"/>
            <a:chExt cx="8625886" cy="1399639"/>
          </a:xfrm>
        </p:grpSpPr>
        <p:sp>
          <p:nvSpPr>
            <p:cNvPr id="23" name="AutoShape 3"/>
            <p:cNvSpPr>
              <a:spLocks noChangeArrowheads="1"/>
            </p:cNvSpPr>
            <p:nvPr/>
          </p:nvSpPr>
          <p:spPr bwMode="ltGray">
            <a:xfrm>
              <a:off x="1120477" y="5031220"/>
              <a:ext cx="7681651" cy="1399639"/>
            </a:xfrm>
            <a:prstGeom prst="roundRect">
              <a:avLst>
                <a:gd name="adj" fmla="val 16449"/>
              </a:avLst>
            </a:prstGeom>
            <a:gradFill rotWithShape="1">
              <a:gsLst>
                <a:gs pos="0">
                  <a:srgbClr val="C0C0C0">
                    <a:gamma/>
                    <a:tint val="91765"/>
                    <a:invGamma/>
                  </a:srgbClr>
                </a:gs>
                <a:gs pos="50000">
                  <a:srgbClr val="C0C0C0">
                    <a:alpha val="30000"/>
                  </a:srgbClr>
                </a:gs>
                <a:gs pos="100000">
                  <a:srgbClr val="C0C0C0">
                    <a:gamma/>
                    <a:tint val="9176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11" name="AutoShape 15"/>
            <p:cNvSpPr>
              <a:spLocks noChangeArrowheads="1"/>
            </p:cNvSpPr>
            <p:nvPr/>
          </p:nvSpPr>
          <p:spPr bwMode="ltGray">
            <a:xfrm>
              <a:off x="178061" y="5273471"/>
              <a:ext cx="1463617" cy="91513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8824"/>
                    <a:invGamma/>
                  </a:schemeClr>
                </a:gs>
              </a:gsLst>
              <a:path path="rect">
                <a:fillToRect l="100000" b="100000"/>
              </a:path>
            </a:gradFill>
            <a:ln w="381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Text Box 17"/>
            <p:cNvSpPr txBox="1">
              <a:spLocks noChangeArrowheads="1"/>
            </p:cNvSpPr>
            <p:nvPr/>
          </p:nvSpPr>
          <p:spPr bwMode="black">
            <a:xfrm>
              <a:off x="176242" y="5269375"/>
              <a:ext cx="1400117" cy="92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 dirty="0" err="1" smtClean="0">
                  <a:solidFill>
                    <a:srgbClr val="F8F8F8"/>
                  </a:solidFill>
                </a:rPr>
                <a:t>Về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phía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khoa</a:t>
              </a:r>
              <a:r>
                <a:rPr lang="en-US" b="1" dirty="0" smtClean="0">
                  <a:solidFill>
                    <a:srgbClr val="F8F8F8"/>
                  </a:solidFill>
                </a:rPr>
                <a:t>,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nhà</a:t>
              </a:r>
              <a:r>
                <a:rPr lang="en-US" b="1" dirty="0" smtClean="0">
                  <a:solidFill>
                    <a:srgbClr val="F8F8F8"/>
                  </a:solidFill>
                </a:rPr>
                <a:t> </a:t>
              </a:r>
              <a:r>
                <a:rPr lang="en-US" b="1" dirty="0" err="1" smtClean="0">
                  <a:solidFill>
                    <a:srgbClr val="F8F8F8"/>
                  </a:solidFill>
                </a:rPr>
                <a:t>trường</a:t>
              </a:r>
              <a:endParaRPr lang="en-US" b="1" dirty="0">
                <a:solidFill>
                  <a:srgbClr val="F8F8F8"/>
                </a:solidFill>
              </a:endParaRPr>
            </a:p>
          </p:txBody>
        </p:sp>
      </p:grpSp>
      <p:sp>
        <p:nvSpPr>
          <p:cNvPr id="25" name="Rectangle 6"/>
          <p:cNvSpPr>
            <a:spLocks noChangeArrowheads="1"/>
          </p:cNvSpPr>
          <p:nvPr/>
        </p:nvSpPr>
        <p:spPr bwMode="gray">
          <a:xfrm>
            <a:off x="1560234" y="5257800"/>
            <a:ext cx="72390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algn="just"/>
            <a:r>
              <a:rPr lang="en-US" dirty="0" err="1" smtClean="0"/>
              <a:t>Còn</a:t>
            </a:r>
            <a:r>
              <a:rPr lang="en-US" dirty="0" smtClean="0"/>
              <a:t> </a:t>
            </a:r>
            <a:r>
              <a:rPr lang="en-US" dirty="0" err="1" smtClean="0"/>
              <a:t>xảy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/>
              <a:t>đổi</a:t>
            </a:r>
            <a:r>
              <a:rPr lang="en-US" dirty="0"/>
              <a:t> GVCN/CVHT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khóa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/>
              <a:t>cho</a:t>
            </a:r>
            <a:r>
              <a:rPr lang="en-US" dirty="0"/>
              <a:t> HSSV </a:t>
            </a:r>
            <a:r>
              <a:rPr lang="en-US" dirty="0" err="1"/>
              <a:t>lúng</a:t>
            </a:r>
            <a:r>
              <a:rPr lang="en-US" dirty="0"/>
              <a:t> </a:t>
            </a:r>
            <a:r>
              <a:rPr lang="en-US" dirty="0" err="1" smtClean="0"/>
              <a:t>túng</a:t>
            </a:r>
            <a:r>
              <a:rPr lang="en-US" dirty="0" smtClean="0"/>
              <a:t>,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khó</a:t>
            </a:r>
            <a:r>
              <a:rPr lang="en-US" dirty="0" smtClean="0"/>
              <a:t> </a:t>
            </a:r>
            <a:r>
              <a:rPr lang="en-US" dirty="0" err="1"/>
              <a:t>khăn</a:t>
            </a:r>
            <a:r>
              <a:rPr lang="en-US" dirty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quản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/>
              <a:t>GVCN/CVHT </a:t>
            </a:r>
            <a:r>
              <a:rPr lang="en-US" dirty="0" err="1" smtClean="0"/>
              <a:t>mới</a:t>
            </a:r>
            <a:r>
              <a:rPr lang="en-US" dirty="0"/>
              <a:t>.</a:t>
            </a:r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gray">
          <a:xfrm>
            <a:off x="1524000" y="1549451"/>
            <a:ext cx="7239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>
                <a:solidFill>
                  <a:srgbClr val="080808"/>
                </a:solidFill>
              </a:rPr>
              <a:t>Một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số</a:t>
            </a:r>
            <a:r>
              <a:rPr lang="en-US" dirty="0">
                <a:solidFill>
                  <a:srgbClr val="080808"/>
                </a:solidFill>
              </a:rPr>
              <a:t> GVCN/CVHT </a:t>
            </a:r>
            <a:r>
              <a:rPr lang="en-US" dirty="0" err="1">
                <a:solidFill>
                  <a:srgbClr val="080808"/>
                </a:solidFill>
              </a:rPr>
              <a:t>chưa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nắm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bắt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tình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hình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lớp</a:t>
            </a:r>
            <a:r>
              <a:rPr lang="en-US" dirty="0">
                <a:solidFill>
                  <a:srgbClr val="080808"/>
                </a:solidFill>
              </a:rPr>
              <a:t>, </a:t>
            </a:r>
            <a:r>
              <a:rPr lang="en-US" dirty="0" err="1">
                <a:solidFill>
                  <a:srgbClr val="080808"/>
                </a:solidFill>
              </a:rPr>
              <a:t>chưa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giải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đáp</a:t>
            </a:r>
            <a:r>
              <a:rPr lang="en-US" dirty="0">
                <a:solidFill>
                  <a:srgbClr val="080808"/>
                </a:solidFill>
              </a:rPr>
              <a:t>, </a:t>
            </a:r>
            <a:r>
              <a:rPr lang="en-US" dirty="0" err="1">
                <a:solidFill>
                  <a:srgbClr val="080808"/>
                </a:solidFill>
              </a:rPr>
              <a:t>hướng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dẫn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cụ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thể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thắc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mắc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của</a:t>
            </a:r>
            <a:r>
              <a:rPr lang="en-US" dirty="0">
                <a:solidFill>
                  <a:srgbClr val="080808"/>
                </a:solidFill>
              </a:rPr>
              <a:t> HSSV;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smtClean="0">
                <a:solidFill>
                  <a:srgbClr val="080808"/>
                </a:solidFill>
              </a:rPr>
              <a:t>GVCN/CVHT </a:t>
            </a:r>
            <a:r>
              <a:rPr lang="en-US" dirty="0" err="1">
                <a:solidFill>
                  <a:srgbClr val="080808"/>
                </a:solidFill>
              </a:rPr>
              <a:t>chưa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cập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nhật</a:t>
            </a:r>
            <a:r>
              <a:rPr lang="en-US" dirty="0">
                <a:solidFill>
                  <a:srgbClr val="080808"/>
                </a:solidFill>
              </a:rPr>
              <a:t>, </a:t>
            </a:r>
            <a:r>
              <a:rPr lang="en-US" dirty="0" err="1">
                <a:solidFill>
                  <a:srgbClr val="080808"/>
                </a:solidFill>
              </a:rPr>
              <a:t>nắm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vững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các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quy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định</a:t>
            </a:r>
            <a:r>
              <a:rPr lang="en-US" dirty="0">
                <a:solidFill>
                  <a:srgbClr val="080808"/>
                </a:solidFill>
              </a:rPr>
              <a:t>, </a:t>
            </a:r>
            <a:r>
              <a:rPr lang="en-US" dirty="0" err="1">
                <a:solidFill>
                  <a:srgbClr val="080808"/>
                </a:solidFill>
              </a:rPr>
              <a:t>quy</a:t>
            </a:r>
            <a:r>
              <a:rPr lang="en-US" dirty="0">
                <a:solidFill>
                  <a:srgbClr val="080808"/>
                </a:solidFill>
              </a:rPr>
              <a:t> </a:t>
            </a:r>
            <a:r>
              <a:rPr lang="en-US" dirty="0" err="1">
                <a:solidFill>
                  <a:srgbClr val="080808"/>
                </a:solidFill>
              </a:rPr>
              <a:t>chế</a:t>
            </a:r>
            <a:r>
              <a:rPr lang="en-US" dirty="0" smtClean="0">
                <a:solidFill>
                  <a:srgbClr val="080808"/>
                </a:solidFill>
              </a:rPr>
              <a:t>.</a:t>
            </a:r>
            <a:endParaRPr lang="en-US" dirty="0">
              <a:solidFill>
                <a:srgbClr val="08080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903288" y="198438"/>
            <a:ext cx="8164512" cy="1143000"/>
          </a:xfrm>
        </p:spPr>
        <p:txBody>
          <a:bodyPr/>
          <a:lstStyle/>
          <a:p>
            <a:r>
              <a:rPr lang="en-US" sz="3600" dirty="0" smtClean="0"/>
              <a:t>3. MỘT </a:t>
            </a:r>
            <a:r>
              <a:rPr lang="en-US" sz="3600" dirty="0" smtClean="0"/>
              <a:t>SỐ GIẢI PHÁP NÂNG CAO HIỆU QUẢ CÔNG TÁC GVCN/CVHT</a:t>
            </a:r>
            <a:endParaRPr lang="en-US" sz="3600" dirty="0"/>
          </a:p>
        </p:txBody>
      </p:sp>
      <p:grpSp>
        <p:nvGrpSpPr>
          <p:cNvPr id="10" name="Group 9"/>
          <p:cNvGrpSpPr/>
          <p:nvPr/>
        </p:nvGrpSpPr>
        <p:grpSpPr>
          <a:xfrm>
            <a:off x="152401" y="4616913"/>
            <a:ext cx="2819399" cy="2159680"/>
            <a:chOff x="152401" y="4616913"/>
            <a:chExt cx="2819399" cy="2159680"/>
          </a:xfrm>
        </p:grpSpPr>
        <p:sp>
          <p:nvSpPr>
            <p:cNvPr id="80955" name="Line 59"/>
            <p:cNvSpPr>
              <a:spLocks noChangeShapeType="1"/>
            </p:cNvSpPr>
            <p:nvPr/>
          </p:nvSpPr>
          <p:spPr bwMode="gray">
            <a:xfrm>
              <a:off x="1474000" y="4616913"/>
              <a:ext cx="0" cy="3349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56" name="Line 60"/>
            <p:cNvSpPr>
              <a:spLocks noChangeShapeType="1"/>
            </p:cNvSpPr>
            <p:nvPr/>
          </p:nvSpPr>
          <p:spPr bwMode="gray">
            <a:xfrm flipH="1">
              <a:off x="718350" y="4961400"/>
              <a:ext cx="149542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57" name="Text Box 61"/>
            <p:cNvSpPr txBox="1">
              <a:spLocks noChangeArrowheads="1"/>
            </p:cNvSpPr>
            <p:nvPr/>
          </p:nvSpPr>
          <p:spPr bwMode="gray">
            <a:xfrm>
              <a:off x="152401" y="5003800"/>
              <a:ext cx="2819399" cy="1772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>
                <a:lnSpc>
                  <a:spcPct val="130000"/>
                </a:lnSpc>
                <a:buClr>
                  <a:schemeClr val="hlink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Tìm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hiểu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về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tính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cách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gia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đình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thái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độ</a:t>
              </a:r>
              <a:r>
                <a:rPr lang="en-US" sz="1400" dirty="0"/>
                <a:t> </a:t>
              </a:r>
              <a:r>
                <a:rPr lang="en-US" sz="1400" dirty="0" err="1" smtClean="0"/>
                <a:t>học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tập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thông</a:t>
              </a:r>
              <a:r>
                <a:rPr lang="en-US" sz="1400" dirty="0" smtClean="0"/>
                <a:t> qua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trang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mạng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xã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hội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để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phát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huy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mặt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mạnh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khắc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phục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điểm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yếu</a:t>
              </a:r>
              <a:r>
                <a:rPr lang="en-US" sz="1400" dirty="0" smtClean="0"/>
                <a:t>;</a:t>
              </a:r>
              <a:endParaRPr lang="en-US" sz="1400" dirty="0"/>
            </a:p>
            <a:p>
              <a:pPr algn="just" eaLnBrk="0" hangingPunct="0">
                <a:lnSpc>
                  <a:spcPct val="130000"/>
                </a:lnSpc>
                <a:buClr>
                  <a:schemeClr val="hlink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Lựa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chọn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phương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pháp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giáo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dục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phù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hợp</a:t>
              </a:r>
              <a:r>
                <a:rPr lang="en-US" sz="1400" dirty="0" smtClean="0"/>
                <a:t>.</a:t>
              </a:r>
              <a:endParaRPr lang="en-US" sz="1400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47901" y="3276600"/>
            <a:ext cx="1450974" cy="1271919"/>
            <a:chOff x="647901" y="3276600"/>
            <a:chExt cx="1450974" cy="1271919"/>
          </a:xfrm>
        </p:grpSpPr>
        <p:grpSp>
          <p:nvGrpSpPr>
            <p:cNvPr id="80899" name="Group 3"/>
            <p:cNvGrpSpPr>
              <a:grpSpLocks/>
            </p:cNvGrpSpPr>
            <p:nvPr/>
          </p:nvGrpSpPr>
          <p:grpSpPr bwMode="auto">
            <a:xfrm>
              <a:off x="647901" y="3276600"/>
              <a:ext cx="1450974" cy="1271919"/>
              <a:chOff x="737" y="2283"/>
              <a:chExt cx="745" cy="663"/>
            </a:xfrm>
          </p:grpSpPr>
          <p:sp>
            <p:nvSpPr>
              <p:cNvPr id="80901" name="Oval 5"/>
              <p:cNvSpPr>
                <a:spLocks noChangeArrowheads="1"/>
              </p:cNvSpPr>
              <p:nvPr/>
            </p:nvSpPr>
            <p:spPr bwMode="gray">
              <a:xfrm>
                <a:off x="830" y="2283"/>
                <a:ext cx="652" cy="663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tint val="22353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0902" name="Group 6"/>
              <p:cNvGrpSpPr>
                <a:grpSpLocks/>
              </p:cNvGrpSpPr>
              <p:nvPr/>
            </p:nvGrpSpPr>
            <p:grpSpPr bwMode="auto">
              <a:xfrm>
                <a:off x="737" y="2605"/>
                <a:ext cx="575" cy="109"/>
                <a:chOff x="3704" y="1872"/>
                <a:chExt cx="827" cy="155"/>
              </a:xfrm>
            </p:grpSpPr>
            <p:grpSp>
              <p:nvGrpSpPr>
                <p:cNvPr id="80903" name="Group 7"/>
                <p:cNvGrpSpPr>
                  <a:grpSpLocks/>
                </p:cNvGrpSpPr>
                <p:nvPr/>
              </p:nvGrpSpPr>
              <p:grpSpPr bwMode="auto">
                <a:xfrm rot="-1297425" flipH="1" flipV="1">
                  <a:off x="3850" y="1872"/>
                  <a:ext cx="681" cy="150"/>
                  <a:chOff x="1565" y="2568"/>
                  <a:chExt cx="1118" cy="279"/>
                </a:xfrm>
              </p:grpSpPr>
              <p:sp>
                <p:nvSpPr>
                  <p:cNvPr id="80904" name="AutoShape 8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05" name="AutoShape 9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06" name="AutoShape 10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07" name="AutoShape 11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80908" name="Group 12"/>
                <p:cNvGrpSpPr>
                  <a:grpSpLocks/>
                </p:cNvGrpSpPr>
                <p:nvPr/>
              </p:nvGrpSpPr>
              <p:grpSpPr bwMode="auto">
                <a:xfrm rot="56115" flipH="1" flipV="1">
                  <a:off x="3704" y="1877"/>
                  <a:ext cx="598" cy="150"/>
                  <a:chOff x="1701" y="2568"/>
                  <a:chExt cx="982" cy="279"/>
                </a:xfrm>
              </p:grpSpPr>
              <p:sp>
                <p:nvSpPr>
                  <p:cNvPr id="80910" name="AutoShape 14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11" name="AutoShape 15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12" name="AutoShape 16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80958" name="Text Box 62"/>
            <p:cNvSpPr txBox="1">
              <a:spLocks noChangeArrowheads="1"/>
            </p:cNvSpPr>
            <p:nvPr/>
          </p:nvSpPr>
          <p:spPr bwMode="gray">
            <a:xfrm>
              <a:off x="760497" y="3442343"/>
              <a:ext cx="1332164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1400" b="1" dirty="0" err="1"/>
                <a:t>Chủ</a:t>
              </a:r>
              <a:r>
                <a:rPr lang="en-US" sz="1400" b="1" dirty="0"/>
                <a:t> </a:t>
              </a:r>
              <a:r>
                <a:rPr lang="en-US" sz="1400" b="1" dirty="0" err="1" smtClean="0"/>
                <a:t>nhiệm</a:t>
              </a:r>
              <a:r>
                <a:rPr lang="en-US" sz="1400" b="1" dirty="0" smtClean="0"/>
                <a:t> </a:t>
              </a:r>
              <a:r>
                <a:rPr lang="en-US" sz="1400" b="1" dirty="0" err="1"/>
                <a:t>phải</a:t>
              </a:r>
              <a:r>
                <a:rPr lang="en-US" sz="1400" b="1" dirty="0"/>
                <a:t> </a:t>
              </a:r>
              <a:r>
                <a:rPr lang="en-US" sz="1400" b="1" dirty="0" err="1"/>
                <a:t>nắm</a:t>
              </a:r>
              <a:r>
                <a:rPr lang="en-US" sz="1400" b="1" dirty="0"/>
                <a:t> </a:t>
              </a:r>
              <a:r>
                <a:rPr lang="en-US" sz="1400" b="1" dirty="0" err="1"/>
                <a:t>vững</a:t>
              </a:r>
              <a:r>
                <a:rPr lang="en-US" sz="1400" b="1" dirty="0"/>
                <a:t> </a:t>
              </a:r>
              <a:r>
                <a:rPr lang="en-US" sz="1400" b="1" dirty="0" err="1"/>
                <a:t>thông</a:t>
              </a:r>
              <a:r>
                <a:rPr lang="en-US" sz="1400" b="1" dirty="0"/>
                <a:t> tin </a:t>
              </a:r>
              <a:r>
                <a:rPr lang="en-US" sz="1400" b="1" dirty="0" err="1"/>
                <a:t>về</a:t>
              </a:r>
              <a:r>
                <a:rPr lang="en-US" sz="1400" b="1" dirty="0"/>
                <a:t> HSSV</a:t>
              </a:r>
              <a:endParaRPr lang="en-US" sz="1400" b="1" dirty="0">
                <a:solidFill>
                  <a:srgbClr val="1C1C1C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315675" y="1275207"/>
            <a:ext cx="3765983" cy="2090293"/>
            <a:chOff x="5315675" y="1275207"/>
            <a:chExt cx="3765983" cy="2090293"/>
          </a:xfrm>
        </p:grpSpPr>
        <p:sp>
          <p:nvSpPr>
            <p:cNvPr id="80962" name="Line 66"/>
            <p:cNvSpPr>
              <a:spLocks noChangeShapeType="1"/>
            </p:cNvSpPr>
            <p:nvPr/>
          </p:nvSpPr>
          <p:spPr bwMode="gray">
            <a:xfrm>
              <a:off x="7636800" y="3030538"/>
              <a:ext cx="0" cy="3349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3" name="Line 67"/>
            <p:cNvSpPr>
              <a:spLocks noChangeShapeType="1"/>
            </p:cNvSpPr>
            <p:nvPr/>
          </p:nvSpPr>
          <p:spPr bwMode="gray">
            <a:xfrm flipH="1">
              <a:off x="6773200" y="3028950"/>
              <a:ext cx="16319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4" name="Text Box 68"/>
            <p:cNvSpPr txBox="1">
              <a:spLocks noChangeArrowheads="1"/>
            </p:cNvSpPr>
            <p:nvPr/>
          </p:nvSpPr>
          <p:spPr bwMode="gray">
            <a:xfrm>
              <a:off x="5315675" y="1275207"/>
              <a:ext cx="3765983" cy="1772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>
                <a:lnSpc>
                  <a:spcPct val="130000"/>
                </a:lnSpc>
                <a:buClr>
                  <a:schemeClr val="accent1"/>
                </a:buClr>
                <a:buFont typeface="Wingdings" pitchFamily="2" charset="2"/>
                <a:buChar char="§"/>
              </a:pPr>
              <a:r>
                <a:rPr lang="en-US" sz="1400" dirty="0" smtClean="0"/>
                <a:t> </a:t>
              </a:r>
              <a:r>
                <a:rPr lang="en-US" sz="1400" dirty="0" err="1" smtClean="0"/>
                <a:t>Giữ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liên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lạc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với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lớp</a:t>
              </a:r>
              <a:r>
                <a:rPr lang="en-US" sz="1400" dirty="0" smtClean="0"/>
                <a:t> qua </a:t>
              </a:r>
              <a:r>
                <a:rPr lang="en-US" sz="1400" dirty="0" err="1" smtClean="0"/>
                <a:t>mạng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xã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hội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accent1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Lắng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nghe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và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giải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đáp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hợp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lý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ý </a:t>
              </a:r>
              <a:r>
                <a:rPr lang="en-US" sz="1400" dirty="0" err="1" smtClean="0"/>
                <a:t>kiến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thắc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mắc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của</a:t>
              </a:r>
              <a:r>
                <a:rPr lang="en-US" sz="1400" dirty="0" smtClean="0"/>
                <a:t> HSSV;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accent1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Khen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thưởng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và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xử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lý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kịp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thời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vi </a:t>
              </a:r>
              <a:r>
                <a:rPr lang="en-US" sz="1400" dirty="0" err="1" smtClean="0"/>
                <a:t>phạm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accent1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Thông</a:t>
              </a:r>
              <a:r>
                <a:rPr lang="en-US" sz="1400" dirty="0" smtClean="0"/>
                <a:t> tin </a:t>
              </a:r>
              <a:r>
                <a:rPr lang="en-US" sz="1400" dirty="0" err="1" smtClean="0"/>
                <a:t>đến</a:t>
              </a:r>
              <a:r>
                <a:rPr lang="en-US" sz="1400" dirty="0" smtClean="0"/>
                <a:t> PH </a:t>
              </a:r>
              <a:r>
                <a:rPr lang="en-US" sz="1400" dirty="0" err="1" smtClean="0"/>
                <a:t>về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tình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hình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học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tập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chuyên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cần</a:t>
              </a:r>
              <a:r>
                <a:rPr lang="en-US" sz="1400" dirty="0" smtClean="0"/>
                <a:t>.</a:t>
              </a:r>
              <a:endParaRPr lang="en-US" sz="14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671436" y="1275207"/>
            <a:ext cx="3357764" cy="2090293"/>
            <a:chOff x="1671436" y="1275207"/>
            <a:chExt cx="3357764" cy="2090293"/>
          </a:xfrm>
        </p:grpSpPr>
        <p:sp>
          <p:nvSpPr>
            <p:cNvPr id="80965" name="Line 69"/>
            <p:cNvSpPr>
              <a:spLocks noChangeShapeType="1"/>
            </p:cNvSpPr>
            <p:nvPr/>
          </p:nvSpPr>
          <p:spPr bwMode="gray">
            <a:xfrm>
              <a:off x="3514725" y="3030538"/>
              <a:ext cx="0" cy="3349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6" name="Line 70"/>
            <p:cNvSpPr>
              <a:spLocks noChangeShapeType="1"/>
            </p:cNvSpPr>
            <p:nvPr/>
          </p:nvSpPr>
          <p:spPr bwMode="gray">
            <a:xfrm flipH="1">
              <a:off x="2590800" y="3028950"/>
              <a:ext cx="17716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7" name="Text Box 71"/>
            <p:cNvSpPr txBox="1">
              <a:spLocks noChangeArrowheads="1"/>
            </p:cNvSpPr>
            <p:nvPr/>
          </p:nvSpPr>
          <p:spPr bwMode="gray">
            <a:xfrm>
              <a:off x="1671436" y="1275207"/>
              <a:ext cx="3357764" cy="1772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>
                <a:lnSpc>
                  <a:spcPct val="130000"/>
                </a:lnSpc>
                <a:buClr>
                  <a:schemeClr val="accent2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smtClean="0"/>
                <a:t>HSSV </a:t>
              </a:r>
              <a:r>
                <a:rPr lang="en-US" sz="1400" dirty="0" err="1" smtClean="0"/>
                <a:t>nắm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rõ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nội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quy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quy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định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của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nhà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trường</a:t>
              </a:r>
              <a:r>
                <a:rPr lang="en-US" sz="1400" dirty="0" smtClean="0"/>
                <a:t> </a:t>
              </a:r>
              <a:r>
                <a:rPr lang="en-US" sz="1400" dirty="0" err="1"/>
                <a:t>sẽ</a:t>
              </a:r>
              <a:r>
                <a:rPr lang="en-US" sz="1400" dirty="0"/>
                <a:t> </a:t>
              </a:r>
              <a:r>
                <a:rPr lang="en-US" sz="1400" dirty="0" err="1"/>
                <a:t>có</a:t>
              </a:r>
              <a:r>
                <a:rPr lang="en-US" sz="1400" dirty="0"/>
                <a:t> </a:t>
              </a:r>
              <a:r>
                <a:rPr lang="en-US" sz="1400" dirty="0" err="1"/>
                <a:t>mục</a:t>
              </a:r>
              <a:r>
                <a:rPr lang="en-US" sz="1400" dirty="0"/>
                <a:t> </a:t>
              </a:r>
              <a:r>
                <a:rPr lang="en-US" sz="1400" dirty="0" err="1"/>
                <a:t>tiêu</a:t>
              </a:r>
              <a:r>
                <a:rPr lang="en-US" sz="1400" dirty="0"/>
                <a:t> </a:t>
              </a:r>
              <a:r>
                <a:rPr lang="en-US" sz="1400" dirty="0" err="1"/>
                <a:t>phấn</a:t>
              </a:r>
              <a:r>
                <a:rPr lang="en-US" sz="1400" dirty="0"/>
                <a:t> </a:t>
              </a:r>
              <a:r>
                <a:rPr lang="en-US" sz="1400" dirty="0" err="1"/>
                <a:t>đấu</a:t>
              </a:r>
              <a:r>
                <a:rPr lang="en-US" sz="1400" dirty="0"/>
                <a:t>, </a:t>
              </a:r>
              <a:r>
                <a:rPr lang="en-US" sz="1400" dirty="0" err="1"/>
                <a:t>tư</a:t>
              </a:r>
              <a:r>
                <a:rPr lang="en-US" sz="1400" dirty="0"/>
                <a:t> </a:t>
              </a:r>
              <a:r>
                <a:rPr lang="en-US" sz="1400" dirty="0" err="1"/>
                <a:t>tưởng</a:t>
              </a:r>
              <a:r>
                <a:rPr lang="en-US" sz="1400" dirty="0"/>
                <a:t> </a:t>
              </a:r>
              <a:r>
                <a:rPr lang="en-US" sz="1400" dirty="0" err="1"/>
                <a:t>học</a:t>
              </a:r>
              <a:r>
                <a:rPr lang="en-US" sz="1400" dirty="0"/>
                <a:t> </a:t>
              </a:r>
              <a:r>
                <a:rPr lang="en-US" sz="1400" dirty="0" err="1"/>
                <a:t>tập</a:t>
              </a:r>
              <a:r>
                <a:rPr lang="en-US" sz="1400" dirty="0"/>
                <a:t> </a:t>
              </a:r>
              <a:r>
                <a:rPr lang="en-US" sz="1400" dirty="0" err="1"/>
                <a:t>rõ</a:t>
              </a:r>
              <a:r>
                <a:rPr lang="en-US" sz="1400" dirty="0"/>
                <a:t> </a:t>
              </a:r>
              <a:r>
                <a:rPr lang="en-US" sz="1400" dirty="0" err="1" smtClean="0"/>
                <a:t>ràng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accent2"/>
                </a:buClr>
                <a:buFont typeface="Wingdings" pitchFamily="2" charset="2"/>
                <a:buChar char="§"/>
              </a:pPr>
              <a:r>
                <a:rPr lang="en-US" sz="1400" dirty="0" smtClean="0"/>
                <a:t> </a:t>
              </a:r>
              <a:r>
                <a:rPr lang="en-US" sz="1400" dirty="0" err="1" smtClean="0"/>
                <a:t>Hướng</a:t>
              </a:r>
              <a:r>
                <a:rPr lang="en-US" sz="1400" dirty="0" smtClean="0"/>
                <a:t> </a:t>
              </a:r>
              <a:r>
                <a:rPr lang="en-US" sz="1400" dirty="0" err="1"/>
                <a:t>dẫn</a:t>
              </a:r>
              <a:r>
                <a:rPr lang="en-US" sz="1400" dirty="0"/>
                <a:t> HSSV </a:t>
              </a:r>
              <a:r>
                <a:rPr lang="en-US" sz="1400" dirty="0" err="1"/>
                <a:t>nắm</a:t>
              </a:r>
              <a:r>
                <a:rPr lang="en-US" sz="1400" dirty="0"/>
                <a:t> </a:t>
              </a:r>
              <a:r>
                <a:rPr lang="en-US" sz="1400" dirty="0" err="1"/>
                <a:t>vững</a:t>
              </a:r>
              <a:r>
                <a:rPr lang="en-US" sz="1400" dirty="0"/>
                <a:t> </a:t>
              </a:r>
              <a:r>
                <a:rPr lang="en-US" sz="1400" dirty="0" err="1"/>
                <a:t>chương</a:t>
              </a:r>
              <a:r>
                <a:rPr lang="en-US" sz="1400" dirty="0"/>
                <a:t> </a:t>
              </a:r>
              <a:r>
                <a:rPr lang="en-US" sz="1400" dirty="0" err="1"/>
                <a:t>trình</a:t>
              </a:r>
              <a:r>
                <a:rPr lang="en-US" sz="1400" dirty="0"/>
                <a:t> </a:t>
              </a:r>
              <a:r>
                <a:rPr lang="en-US" sz="1400" dirty="0" err="1"/>
                <a:t>khung</a:t>
              </a:r>
              <a:r>
                <a:rPr lang="en-US" sz="1400" dirty="0"/>
                <a:t> </a:t>
              </a:r>
              <a:r>
                <a:rPr lang="en-US" sz="1400" dirty="0" err="1"/>
                <a:t>học</a:t>
              </a:r>
              <a:r>
                <a:rPr lang="en-US" sz="1400" dirty="0"/>
                <a:t> </a:t>
              </a:r>
              <a:r>
                <a:rPr lang="en-US" sz="1400" dirty="0" err="1"/>
                <a:t>tập</a:t>
              </a:r>
              <a:r>
                <a:rPr lang="en-US" sz="1400" dirty="0"/>
                <a:t> </a:t>
              </a:r>
              <a:r>
                <a:rPr lang="en-US" sz="1400" dirty="0" err="1"/>
                <a:t>theo</a:t>
              </a:r>
              <a:r>
                <a:rPr lang="en-US" sz="1400" dirty="0"/>
                <a:t> </a:t>
              </a:r>
              <a:r>
                <a:rPr lang="en-US" sz="1400" dirty="0" err="1"/>
                <a:t>từng</a:t>
              </a:r>
              <a:r>
                <a:rPr lang="en-US" sz="1400" dirty="0"/>
                <a:t> </a:t>
              </a:r>
              <a:r>
                <a:rPr lang="en-US" sz="1400" dirty="0" err="1"/>
                <a:t>học</a:t>
              </a:r>
              <a:r>
                <a:rPr lang="en-US" sz="1400" dirty="0"/>
                <a:t> </a:t>
              </a:r>
              <a:r>
                <a:rPr lang="en-US" sz="1400" dirty="0" err="1" smtClean="0"/>
                <a:t>kỳ</a:t>
              </a:r>
              <a:r>
                <a:rPr lang="en-US" sz="1400" dirty="0"/>
                <a:t> </a:t>
              </a:r>
              <a:r>
                <a:rPr lang="en-US" sz="1400" dirty="0" err="1" smtClean="0"/>
                <a:t>trong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cuốn</a:t>
              </a:r>
              <a:r>
                <a:rPr lang="en-US" sz="1400" dirty="0" smtClean="0"/>
                <a:t> “</a:t>
              </a:r>
              <a:r>
                <a:rPr lang="en-US" sz="1400" dirty="0" err="1" smtClean="0"/>
                <a:t>Niên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giám</a:t>
              </a:r>
              <a:r>
                <a:rPr lang="en-US" sz="1400" dirty="0" smtClean="0"/>
                <a:t>”.</a:t>
              </a:r>
              <a:endParaRPr lang="en-US" sz="14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429000" y="4605338"/>
            <a:ext cx="4428114" cy="2132030"/>
            <a:chOff x="3429000" y="4605338"/>
            <a:chExt cx="4428114" cy="2132030"/>
          </a:xfrm>
        </p:grpSpPr>
        <p:sp>
          <p:nvSpPr>
            <p:cNvPr id="80968" name="Line 72"/>
            <p:cNvSpPr>
              <a:spLocks noChangeShapeType="1"/>
            </p:cNvSpPr>
            <p:nvPr/>
          </p:nvSpPr>
          <p:spPr bwMode="gray">
            <a:xfrm>
              <a:off x="5578212" y="4605338"/>
              <a:ext cx="0" cy="3349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69" name="Line 73"/>
            <p:cNvSpPr>
              <a:spLocks noChangeShapeType="1"/>
            </p:cNvSpPr>
            <p:nvPr/>
          </p:nvSpPr>
          <p:spPr bwMode="gray">
            <a:xfrm flipH="1">
              <a:off x="4767000" y="4940300"/>
              <a:ext cx="15875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970" name="Text Box 74"/>
            <p:cNvSpPr txBox="1">
              <a:spLocks noChangeArrowheads="1"/>
            </p:cNvSpPr>
            <p:nvPr/>
          </p:nvSpPr>
          <p:spPr bwMode="gray">
            <a:xfrm>
              <a:off x="3429000" y="4964575"/>
              <a:ext cx="4428114" cy="17727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>
                <a:lnSpc>
                  <a:spcPct val="130000"/>
                </a:lnSpc>
                <a:buClr>
                  <a:schemeClr val="folHlink"/>
                </a:buClr>
                <a:buFont typeface="Wingdings" pitchFamily="2" charset="2"/>
                <a:buChar char="§"/>
              </a:pPr>
              <a:r>
                <a:rPr lang="en-US" sz="1400" dirty="0" smtClean="0"/>
                <a:t> </a:t>
              </a:r>
              <a:r>
                <a:rPr lang="en-US" sz="1400" dirty="0" err="1" smtClean="0"/>
                <a:t>Tích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cực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chủ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động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thân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thiện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tôn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trọng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và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gắn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bó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folHlink"/>
                </a:buClr>
                <a:buFont typeface="Wingdings" pitchFamily="2" charset="2"/>
                <a:buChar char="§"/>
              </a:pPr>
              <a:r>
                <a:rPr lang="en-US" sz="1400" dirty="0" smtClean="0"/>
                <a:t> </a:t>
              </a:r>
              <a:r>
                <a:rPr lang="en-US" sz="1400" dirty="0" err="1" smtClean="0"/>
                <a:t>Tổ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chức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các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buổi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học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nhóm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folHlink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Chủ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động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liên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hệ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với</a:t>
              </a:r>
              <a:r>
                <a:rPr lang="en-US" sz="1400" dirty="0" smtClean="0"/>
                <a:t> GVBM </a:t>
              </a:r>
              <a:r>
                <a:rPr lang="en-US" sz="1400" dirty="0" err="1" smtClean="0"/>
                <a:t>để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xin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hỗ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trợ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tài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liệu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đề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cương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ôn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tập</a:t>
              </a:r>
              <a:r>
                <a:rPr lang="en-US" sz="1400" dirty="0" smtClean="0"/>
                <a:t>;</a:t>
              </a:r>
            </a:p>
            <a:p>
              <a:pPr algn="just" eaLnBrk="0" hangingPunct="0">
                <a:lnSpc>
                  <a:spcPct val="130000"/>
                </a:lnSpc>
                <a:buClr>
                  <a:schemeClr val="folHlink"/>
                </a:buClr>
                <a:buFont typeface="Wingdings" pitchFamily="2" charset="2"/>
                <a:buChar char="§"/>
              </a:pPr>
              <a:r>
                <a:rPr lang="en-US" sz="1400" dirty="0"/>
                <a:t> </a:t>
              </a:r>
              <a:r>
                <a:rPr lang="en-US" sz="1400" dirty="0" err="1" smtClean="0"/>
                <a:t>Phát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động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phong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trào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thi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đua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học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tập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tốt</a:t>
              </a:r>
              <a:r>
                <a:rPr lang="en-US" sz="1400" dirty="0" smtClean="0"/>
                <a:t>, </a:t>
              </a:r>
              <a:r>
                <a:rPr lang="en-US" sz="1400" dirty="0" err="1" smtClean="0"/>
                <a:t>rèn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luyện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tốt</a:t>
              </a:r>
              <a:r>
                <a:rPr lang="en-US" sz="1400" dirty="0" smtClean="0"/>
                <a:t>.</a:t>
              </a:r>
              <a:endParaRPr lang="en-US" sz="1400" dirty="0"/>
            </a:p>
          </p:txBody>
        </p:sp>
      </p:grpSp>
      <p:grpSp>
        <p:nvGrpSpPr>
          <p:cNvPr id="80975" name="Group 79"/>
          <p:cNvGrpSpPr>
            <a:grpSpLocks/>
          </p:cNvGrpSpPr>
          <p:nvPr/>
        </p:nvGrpSpPr>
        <p:grpSpPr bwMode="auto">
          <a:xfrm>
            <a:off x="-228600" y="3206750"/>
            <a:ext cx="9601200" cy="1536700"/>
            <a:chOff x="0" y="2015"/>
            <a:chExt cx="5760" cy="968"/>
          </a:xfrm>
        </p:grpSpPr>
        <p:sp>
          <p:nvSpPr>
            <p:cNvPr id="80976" name="Rectangle 80"/>
            <p:cNvSpPr>
              <a:spLocks noChangeArrowheads="1"/>
            </p:cNvSpPr>
            <p:nvPr/>
          </p:nvSpPr>
          <p:spPr bwMode="ltGray">
            <a:xfrm>
              <a:off x="0" y="2475"/>
              <a:ext cx="624" cy="48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77" name="Rectangle 81"/>
            <p:cNvSpPr>
              <a:spLocks noChangeArrowheads="1"/>
            </p:cNvSpPr>
            <p:nvPr/>
          </p:nvSpPr>
          <p:spPr bwMode="ltGray">
            <a:xfrm>
              <a:off x="5088" y="2471"/>
              <a:ext cx="672" cy="48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78" name="Rectangle 82"/>
            <p:cNvSpPr>
              <a:spLocks noChangeArrowheads="1"/>
            </p:cNvSpPr>
            <p:nvPr/>
          </p:nvSpPr>
          <p:spPr bwMode="ltGray">
            <a:xfrm>
              <a:off x="1383" y="2475"/>
              <a:ext cx="501" cy="47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79" name="Rectangle 83"/>
            <p:cNvSpPr>
              <a:spLocks noChangeArrowheads="1"/>
            </p:cNvSpPr>
            <p:nvPr/>
          </p:nvSpPr>
          <p:spPr bwMode="ltGray">
            <a:xfrm>
              <a:off x="2639" y="2475"/>
              <a:ext cx="457" cy="47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0" name="Rectangle 84"/>
            <p:cNvSpPr>
              <a:spLocks noChangeArrowheads="1"/>
            </p:cNvSpPr>
            <p:nvPr/>
          </p:nvSpPr>
          <p:spPr bwMode="ltGray">
            <a:xfrm>
              <a:off x="3861" y="2475"/>
              <a:ext cx="476" cy="47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1" name="AutoShape 85"/>
            <p:cNvSpPr>
              <a:spLocks noChangeArrowheads="1"/>
            </p:cNvSpPr>
            <p:nvPr/>
          </p:nvSpPr>
          <p:spPr bwMode="ltGray">
            <a:xfrm>
              <a:off x="1839" y="2072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2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-1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2" name="AutoShape 86"/>
            <p:cNvSpPr>
              <a:spLocks noChangeArrowheads="1"/>
            </p:cNvSpPr>
            <p:nvPr/>
          </p:nvSpPr>
          <p:spPr bwMode="ltGray">
            <a:xfrm>
              <a:off x="4297" y="2072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2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-1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3" name="AutoShape 87"/>
            <p:cNvSpPr>
              <a:spLocks noChangeArrowheads="1"/>
            </p:cNvSpPr>
            <p:nvPr/>
          </p:nvSpPr>
          <p:spPr bwMode="ltGray">
            <a:xfrm flipV="1">
              <a:off x="603" y="2015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2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-1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0984" name="AutoShape 88"/>
            <p:cNvSpPr>
              <a:spLocks noChangeArrowheads="1"/>
            </p:cNvSpPr>
            <p:nvPr/>
          </p:nvSpPr>
          <p:spPr bwMode="ltGray">
            <a:xfrm flipV="1">
              <a:off x="3063" y="2015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2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-1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765225" y="3415287"/>
            <a:ext cx="1439783" cy="1251238"/>
            <a:chOff x="2765225" y="3415287"/>
            <a:chExt cx="1439783" cy="1251238"/>
          </a:xfrm>
        </p:grpSpPr>
        <p:grpSp>
          <p:nvGrpSpPr>
            <p:cNvPr id="80913" name="Group 17"/>
            <p:cNvGrpSpPr>
              <a:grpSpLocks/>
            </p:cNvGrpSpPr>
            <p:nvPr/>
          </p:nvGrpSpPr>
          <p:grpSpPr bwMode="auto">
            <a:xfrm>
              <a:off x="2900217" y="3415287"/>
              <a:ext cx="1258491" cy="1251238"/>
              <a:chOff x="1906" y="2342"/>
              <a:chExt cx="652" cy="663"/>
            </a:xfrm>
          </p:grpSpPr>
          <p:sp>
            <p:nvSpPr>
              <p:cNvPr id="80915" name="Oval 19"/>
              <p:cNvSpPr>
                <a:spLocks noChangeArrowheads="1"/>
              </p:cNvSpPr>
              <p:nvPr/>
            </p:nvSpPr>
            <p:spPr bwMode="gray">
              <a:xfrm>
                <a:off x="1906" y="2342"/>
                <a:ext cx="652" cy="663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50000">
                    <a:schemeClr val="accent2">
                      <a:gamma/>
                      <a:tint val="2235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0916" name="Group 20"/>
              <p:cNvGrpSpPr>
                <a:grpSpLocks/>
              </p:cNvGrpSpPr>
              <p:nvPr/>
            </p:nvGrpSpPr>
            <p:grpSpPr bwMode="auto">
              <a:xfrm>
                <a:off x="2012" y="2604"/>
                <a:ext cx="536" cy="110"/>
                <a:chOff x="3760" y="1872"/>
                <a:chExt cx="771" cy="156"/>
              </a:xfrm>
            </p:grpSpPr>
            <p:grpSp>
              <p:nvGrpSpPr>
                <p:cNvPr id="80917" name="Group 21"/>
                <p:cNvGrpSpPr>
                  <a:grpSpLocks/>
                </p:cNvGrpSpPr>
                <p:nvPr/>
              </p:nvGrpSpPr>
              <p:grpSpPr bwMode="auto">
                <a:xfrm rot="-1297425" flipH="1" flipV="1">
                  <a:off x="3850" y="1872"/>
                  <a:ext cx="681" cy="150"/>
                  <a:chOff x="1565" y="2568"/>
                  <a:chExt cx="1118" cy="279"/>
                </a:xfrm>
              </p:grpSpPr>
              <p:sp>
                <p:nvSpPr>
                  <p:cNvPr id="80918" name="AutoShape 22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19" name="AutoShape 23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20" name="AutoShape 24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21" name="AutoShape 25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80922" name="Group 26"/>
                <p:cNvGrpSpPr>
                  <a:grpSpLocks/>
                </p:cNvGrpSpPr>
                <p:nvPr/>
              </p:nvGrpSpPr>
              <p:grpSpPr bwMode="auto">
                <a:xfrm rot="56115" flipH="1" flipV="1">
                  <a:off x="3760" y="1894"/>
                  <a:ext cx="626" cy="134"/>
                  <a:chOff x="1565" y="2568"/>
                  <a:chExt cx="1028" cy="249"/>
                </a:xfrm>
              </p:grpSpPr>
              <p:sp>
                <p:nvSpPr>
                  <p:cNvPr id="80923" name="AutoShape 27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24" name="AutoShape 28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25" name="AutoShape 29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79" name="Text Box 62"/>
            <p:cNvSpPr txBox="1">
              <a:spLocks noChangeArrowheads="1"/>
            </p:cNvSpPr>
            <p:nvPr/>
          </p:nvSpPr>
          <p:spPr bwMode="gray">
            <a:xfrm>
              <a:off x="2765225" y="3475530"/>
              <a:ext cx="1439783" cy="11695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1400" b="1" dirty="0" err="1" smtClean="0"/>
                <a:t>Giáo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dục</a:t>
              </a:r>
              <a:r>
                <a:rPr lang="en-US" sz="1400" b="1" dirty="0" smtClean="0"/>
                <a:t> HSSV </a:t>
              </a:r>
              <a:r>
                <a:rPr lang="en-US" sz="1400" b="1" dirty="0" smtClean="0"/>
                <a:t>ý </a:t>
              </a:r>
              <a:r>
                <a:rPr lang="en-US" sz="1400" b="1" dirty="0" err="1" smtClean="0"/>
                <a:t>thức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thực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hiện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nội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quy</a:t>
              </a:r>
              <a:r>
                <a:rPr lang="en-US" sz="1400" b="1" dirty="0" smtClean="0"/>
                <a:t>, </a:t>
              </a:r>
              <a:r>
                <a:rPr lang="en-US" sz="1400" b="1" dirty="0" err="1" smtClean="0"/>
                <a:t>quy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định</a:t>
              </a:r>
              <a:endParaRPr lang="en-US" sz="1400" b="1" dirty="0">
                <a:solidFill>
                  <a:srgbClr val="1C1C1C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76257" y="3405850"/>
            <a:ext cx="1296578" cy="1419720"/>
            <a:chOff x="6976257" y="3405850"/>
            <a:chExt cx="1296578" cy="1419720"/>
          </a:xfrm>
        </p:grpSpPr>
        <p:grpSp>
          <p:nvGrpSpPr>
            <p:cNvPr id="80941" name="Group 45"/>
            <p:cNvGrpSpPr>
              <a:grpSpLocks/>
            </p:cNvGrpSpPr>
            <p:nvPr/>
          </p:nvGrpSpPr>
          <p:grpSpPr bwMode="auto">
            <a:xfrm>
              <a:off x="6976257" y="3405850"/>
              <a:ext cx="1296578" cy="1414052"/>
              <a:chOff x="4385" y="2074"/>
              <a:chExt cx="656" cy="662"/>
            </a:xfrm>
          </p:grpSpPr>
          <p:pic>
            <p:nvPicPr>
              <p:cNvPr id="80942" name="Picture 46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4385" y="2074"/>
                <a:ext cx="656" cy="6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0943" name="Oval 47"/>
              <p:cNvSpPr>
                <a:spLocks noChangeArrowheads="1"/>
              </p:cNvSpPr>
              <p:nvPr/>
            </p:nvSpPr>
            <p:spPr bwMode="gray">
              <a:xfrm>
                <a:off x="4385" y="2074"/>
                <a:ext cx="652" cy="66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tint val="22353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0944" name="Group 48"/>
              <p:cNvGrpSpPr>
                <a:grpSpLocks/>
              </p:cNvGrpSpPr>
              <p:nvPr/>
            </p:nvGrpSpPr>
            <p:grpSpPr bwMode="auto">
              <a:xfrm>
                <a:off x="4431" y="2605"/>
                <a:ext cx="575" cy="111"/>
                <a:chOff x="3704" y="1872"/>
                <a:chExt cx="827" cy="156"/>
              </a:xfrm>
            </p:grpSpPr>
            <p:grpSp>
              <p:nvGrpSpPr>
                <p:cNvPr id="80945" name="Group 49"/>
                <p:cNvGrpSpPr>
                  <a:grpSpLocks/>
                </p:cNvGrpSpPr>
                <p:nvPr/>
              </p:nvGrpSpPr>
              <p:grpSpPr bwMode="auto">
                <a:xfrm rot="-1297425" flipH="1" flipV="1">
                  <a:off x="3850" y="1872"/>
                  <a:ext cx="681" cy="150"/>
                  <a:chOff x="1565" y="2568"/>
                  <a:chExt cx="1118" cy="279"/>
                </a:xfrm>
              </p:grpSpPr>
              <p:sp>
                <p:nvSpPr>
                  <p:cNvPr id="80946" name="AutoShape 50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47" name="AutoShape 51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48" name="AutoShape 52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49" name="AutoShape 53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80950" name="Group 54"/>
                <p:cNvGrpSpPr>
                  <a:grpSpLocks/>
                </p:cNvGrpSpPr>
                <p:nvPr/>
              </p:nvGrpSpPr>
              <p:grpSpPr bwMode="auto">
                <a:xfrm rot="56115" flipH="1" flipV="1">
                  <a:off x="3704" y="1878"/>
                  <a:ext cx="681" cy="150"/>
                  <a:chOff x="1565" y="2568"/>
                  <a:chExt cx="1118" cy="279"/>
                </a:xfrm>
              </p:grpSpPr>
              <p:sp>
                <p:nvSpPr>
                  <p:cNvPr id="80951" name="AutoShape 55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52" name="AutoShape 56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53" name="AutoShape 57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54" name="AutoShape 58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80" name="Text Box 62"/>
            <p:cNvSpPr txBox="1">
              <a:spLocks noChangeArrowheads="1"/>
            </p:cNvSpPr>
            <p:nvPr/>
          </p:nvSpPr>
          <p:spPr bwMode="gray">
            <a:xfrm>
              <a:off x="6998825" y="3440575"/>
              <a:ext cx="1251822" cy="13849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1400" b="1" dirty="0" err="1" smtClean="0"/>
                <a:t>Xây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dựng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cầu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nối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giữa</a:t>
              </a:r>
              <a:r>
                <a:rPr lang="en-US" sz="1400" b="1" dirty="0" smtClean="0"/>
                <a:t> HSSV – </a:t>
              </a:r>
              <a:r>
                <a:rPr lang="en-US" sz="1400" b="1" dirty="0" err="1" smtClean="0"/>
                <a:t>nhà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trường</a:t>
              </a:r>
              <a:r>
                <a:rPr lang="en-US" sz="1400" b="1" dirty="0" smtClean="0"/>
                <a:t> – </a:t>
              </a:r>
              <a:r>
                <a:rPr lang="en-US" sz="1400" b="1" dirty="0" err="1"/>
                <a:t>g</a:t>
              </a:r>
              <a:r>
                <a:rPr lang="en-US" sz="1400" b="1" dirty="0" err="1" smtClean="0"/>
                <a:t>ia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đình</a:t>
              </a:r>
              <a:endParaRPr lang="en-US" sz="1400" b="1" dirty="0">
                <a:solidFill>
                  <a:srgbClr val="1C1C1C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886563" y="3186444"/>
            <a:ext cx="1350448" cy="1433551"/>
            <a:chOff x="4886563" y="3186444"/>
            <a:chExt cx="1350448" cy="1433551"/>
          </a:xfrm>
        </p:grpSpPr>
        <p:grpSp>
          <p:nvGrpSpPr>
            <p:cNvPr id="80927" name="Group 31"/>
            <p:cNvGrpSpPr>
              <a:grpSpLocks/>
            </p:cNvGrpSpPr>
            <p:nvPr/>
          </p:nvGrpSpPr>
          <p:grpSpPr bwMode="auto">
            <a:xfrm>
              <a:off x="4911525" y="3186444"/>
              <a:ext cx="1310958" cy="1361281"/>
              <a:chOff x="3149" y="2079"/>
              <a:chExt cx="656" cy="662"/>
            </a:xfrm>
          </p:grpSpPr>
          <p:pic>
            <p:nvPicPr>
              <p:cNvPr id="80928" name="Picture 32" descr="circuler_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ltGray">
              <a:xfrm>
                <a:off x="3149" y="2079"/>
                <a:ext cx="656" cy="6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0929" name="Oval 33"/>
              <p:cNvSpPr>
                <a:spLocks noChangeArrowheads="1"/>
              </p:cNvSpPr>
              <p:nvPr/>
            </p:nvSpPr>
            <p:spPr bwMode="ltGray">
              <a:xfrm>
                <a:off x="3149" y="2079"/>
                <a:ext cx="652" cy="662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tint val="22353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0930" name="Group 34"/>
              <p:cNvGrpSpPr>
                <a:grpSpLocks/>
              </p:cNvGrpSpPr>
              <p:nvPr/>
            </p:nvGrpSpPr>
            <p:grpSpPr bwMode="auto">
              <a:xfrm>
                <a:off x="3195" y="2610"/>
                <a:ext cx="575" cy="111"/>
                <a:chOff x="3704" y="1872"/>
                <a:chExt cx="827" cy="156"/>
              </a:xfrm>
            </p:grpSpPr>
            <p:grpSp>
              <p:nvGrpSpPr>
                <p:cNvPr id="80931" name="Group 35"/>
                <p:cNvGrpSpPr>
                  <a:grpSpLocks/>
                </p:cNvGrpSpPr>
                <p:nvPr/>
              </p:nvGrpSpPr>
              <p:grpSpPr bwMode="auto">
                <a:xfrm rot="-1297425" flipH="1" flipV="1">
                  <a:off x="3850" y="1872"/>
                  <a:ext cx="681" cy="150"/>
                  <a:chOff x="1565" y="2568"/>
                  <a:chExt cx="1118" cy="279"/>
                </a:xfrm>
              </p:grpSpPr>
              <p:sp>
                <p:nvSpPr>
                  <p:cNvPr id="80932" name="AutoShape 3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3" name="AutoShape 3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4" name="AutoShape 3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5" name="AutoShape 3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80936" name="Group 40"/>
                <p:cNvGrpSpPr>
                  <a:grpSpLocks/>
                </p:cNvGrpSpPr>
                <p:nvPr/>
              </p:nvGrpSpPr>
              <p:grpSpPr bwMode="auto">
                <a:xfrm rot="56115" flipH="1" flipV="1">
                  <a:off x="3704" y="1878"/>
                  <a:ext cx="681" cy="150"/>
                  <a:chOff x="1565" y="2568"/>
                  <a:chExt cx="1118" cy="279"/>
                </a:xfrm>
              </p:grpSpPr>
              <p:sp>
                <p:nvSpPr>
                  <p:cNvPr id="80937" name="AutoShape 4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8" name="AutoShape 4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39" name="AutoShape 4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80940" name="AutoShape 4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81" name="Text Box 62"/>
            <p:cNvSpPr txBox="1">
              <a:spLocks noChangeArrowheads="1"/>
            </p:cNvSpPr>
            <p:nvPr/>
          </p:nvSpPr>
          <p:spPr bwMode="gray">
            <a:xfrm>
              <a:off x="4886563" y="3235000"/>
              <a:ext cx="1350448" cy="13849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ts val="0"/>
                </a:spcBef>
              </a:pPr>
              <a:r>
                <a:rPr lang="en-US" sz="1400" b="1" dirty="0" err="1" smtClean="0"/>
                <a:t>Phát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huy</a:t>
              </a:r>
              <a:r>
                <a:rPr lang="en-US" sz="1400" b="1" dirty="0" smtClean="0"/>
                <a:t> </a:t>
              </a:r>
            </a:p>
            <a:p>
              <a:pPr algn="ctr">
                <a:spcBef>
                  <a:spcPts val="0"/>
                </a:spcBef>
              </a:pPr>
              <a:r>
                <a:rPr lang="en-US" sz="1400" b="1" dirty="0" err="1" smtClean="0"/>
                <a:t>tính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tự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quản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của</a:t>
              </a:r>
              <a:r>
                <a:rPr lang="en-US" sz="1400" b="1" dirty="0" smtClean="0"/>
                <a:t> Ban </a:t>
              </a:r>
              <a:r>
                <a:rPr lang="en-US" sz="1400" b="1" dirty="0" err="1" smtClean="0"/>
                <a:t>cán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sự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và</a:t>
              </a:r>
              <a:r>
                <a:rPr lang="en-US" sz="1400" b="1" dirty="0" smtClean="0"/>
                <a:t> BCH chi </a:t>
              </a:r>
              <a:r>
                <a:rPr lang="en-US" sz="1400" b="1" dirty="0" err="1" smtClean="0"/>
                <a:t>đoàn</a:t>
              </a:r>
              <a:r>
                <a:rPr lang="en-US" sz="1400" b="1" dirty="0" smtClean="0"/>
                <a:t> </a:t>
              </a:r>
              <a:r>
                <a:rPr lang="en-US" sz="1400" b="1" dirty="0" err="1" smtClean="0"/>
                <a:t>lớp</a:t>
              </a:r>
              <a:endParaRPr lang="en-US" sz="1400" b="1" dirty="0">
                <a:solidFill>
                  <a:srgbClr val="1C1C1C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903288" y="198438"/>
            <a:ext cx="8012112" cy="1143000"/>
          </a:xfrm>
        </p:spPr>
        <p:txBody>
          <a:bodyPr/>
          <a:lstStyle/>
          <a:p>
            <a:r>
              <a:rPr lang="en-US" sz="3600" dirty="0"/>
              <a:t>3. MỘT SỐ GIẢI PHÁP NÂNG CAO HIỆU QUẢ CÔNG TÁC GVCN/CVHT</a:t>
            </a:r>
            <a:endParaRPr lang="en-US" sz="2000" dirty="0"/>
          </a:p>
        </p:txBody>
      </p:sp>
      <p:sp>
        <p:nvSpPr>
          <p:cNvPr id="49155" name="AutoShape 3"/>
          <p:cNvSpPr>
            <a:spLocks noChangeArrowheads="1"/>
          </p:cNvSpPr>
          <p:nvPr/>
        </p:nvSpPr>
        <p:spPr bwMode="gray">
          <a:xfrm rot="5400000">
            <a:off x="1247494" y="3367013"/>
            <a:ext cx="504825" cy="576262"/>
          </a:xfrm>
          <a:prstGeom prst="chevron">
            <a:avLst>
              <a:gd name="adj" fmla="val 46854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6" name="AutoShape 4"/>
          <p:cNvSpPr>
            <a:spLocks noChangeArrowheads="1"/>
          </p:cNvSpPr>
          <p:nvPr/>
        </p:nvSpPr>
        <p:spPr bwMode="gray">
          <a:xfrm rot="5400000">
            <a:off x="4105275" y="3333750"/>
            <a:ext cx="504825" cy="638175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8" name="Oval 6"/>
          <p:cNvSpPr>
            <a:spLocks noChangeArrowheads="1"/>
          </p:cNvSpPr>
          <p:nvPr/>
        </p:nvSpPr>
        <p:spPr bwMode="gray">
          <a:xfrm>
            <a:off x="6294438" y="1266825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9162" name="Oval 10"/>
          <p:cNvSpPr>
            <a:spLocks noChangeArrowheads="1"/>
          </p:cNvSpPr>
          <p:nvPr/>
        </p:nvSpPr>
        <p:spPr bwMode="gray">
          <a:xfrm>
            <a:off x="517525" y="1279525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49167" name="Group 15"/>
          <p:cNvGrpSpPr>
            <a:grpSpLocks/>
          </p:cNvGrpSpPr>
          <p:nvPr/>
        </p:nvGrpSpPr>
        <p:grpSpPr bwMode="auto">
          <a:xfrm>
            <a:off x="796925" y="1554499"/>
            <a:ext cx="1636712" cy="1636713"/>
            <a:chOff x="4166" y="1706"/>
            <a:chExt cx="1252" cy="1252"/>
          </a:xfrm>
        </p:grpSpPr>
        <p:sp>
          <p:nvSpPr>
            <p:cNvPr id="49168" name="Oval 1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9169" name="Oval 1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9170" name="Oval 1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9171" name="Oval 1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49173" name="Oval 21"/>
          <p:cNvSpPr>
            <a:spLocks noChangeArrowheads="1"/>
          </p:cNvSpPr>
          <p:nvPr/>
        </p:nvSpPr>
        <p:spPr bwMode="gray">
          <a:xfrm>
            <a:off x="3254375" y="1285875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49177" name="Group 25"/>
          <p:cNvGrpSpPr>
            <a:grpSpLocks/>
          </p:cNvGrpSpPr>
          <p:nvPr/>
        </p:nvGrpSpPr>
        <p:grpSpPr bwMode="auto">
          <a:xfrm>
            <a:off x="3510757" y="1547812"/>
            <a:ext cx="1636712" cy="1636713"/>
            <a:chOff x="4166" y="1706"/>
            <a:chExt cx="1252" cy="1252"/>
          </a:xfrm>
        </p:grpSpPr>
        <p:sp>
          <p:nvSpPr>
            <p:cNvPr id="49178" name="Oval 2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9179" name="Oval 2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9180" name="Oval 2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9181" name="Oval 2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</p:grpSp>
      <p:grpSp>
        <p:nvGrpSpPr>
          <p:cNvPr id="49182" name="Group 30"/>
          <p:cNvGrpSpPr>
            <a:grpSpLocks/>
          </p:cNvGrpSpPr>
          <p:nvPr/>
        </p:nvGrpSpPr>
        <p:grpSpPr bwMode="auto">
          <a:xfrm>
            <a:off x="6575425" y="1517649"/>
            <a:ext cx="1636712" cy="1636713"/>
            <a:chOff x="4166" y="1706"/>
            <a:chExt cx="1252" cy="1252"/>
          </a:xfrm>
        </p:grpSpPr>
        <p:sp>
          <p:nvSpPr>
            <p:cNvPr id="49183" name="Oval 31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9184" name="Oval 32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9185" name="Oval 33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9186" name="Oval 34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49187" name="AutoShape 35"/>
          <p:cNvSpPr>
            <a:spLocks noChangeArrowheads="1"/>
          </p:cNvSpPr>
          <p:nvPr/>
        </p:nvSpPr>
        <p:spPr bwMode="gray">
          <a:xfrm>
            <a:off x="190500" y="3952330"/>
            <a:ext cx="2705100" cy="2677069"/>
          </a:xfrm>
          <a:prstGeom prst="roundRect">
            <a:avLst>
              <a:gd name="adj" fmla="val 48984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>
              <a:lnSpc>
                <a:spcPct val="130000"/>
              </a:lnSpc>
              <a:buClr>
                <a:schemeClr val="hlink"/>
              </a:buClr>
            </a:pPr>
            <a:endParaRPr lang="en-US" sz="1600" dirty="0"/>
          </a:p>
        </p:txBody>
      </p:sp>
      <p:sp>
        <p:nvSpPr>
          <p:cNvPr id="49190" name="Text Box 38"/>
          <p:cNvSpPr txBox="1">
            <a:spLocks noChangeArrowheads="1"/>
          </p:cNvSpPr>
          <p:nvPr/>
        </p:nvSpPr>
        <p:spPr bwMode="gray">
          <a:xfrm>
            <a:off x="879097" y="1723350"/>
            <a:ext cx="1430162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err="1"/>
              <a:t>Chủ</a:t>
            </a:r>
            <a:r>
              <a:rPr lang="en-US" sz="1600" b="1" dirty="0"/>
              <a:t> </a:t>
            </a:r>
            <a:r>
              <a:rPr lang="en-US" sz="1600" b="1" dirty="0" err="1"/>
              <a:t>nhiệm</a:t>
            </a:r>
            <a:r>
              <a:rPr lang="en-US" sz="1600" b="1" dirty="0"/>
              <a:t> </a:t>
            </a:r>
            <a:r>
              <a:rPr lang="en-US" sz="1600" b="1" dirty="0" err="1"/>
              <a:t>phải</a:t>
            </a:r>
            <a:r>
              <a:rPr lang="en-US" sz="1600" b="1" dirty="0"/>
              <a:t> </a:t>
            </a:r>
            <a:r>
              <a:rPr lang="en-US" sz="1600" b="1" dirty="0" err="1"/>
              <a:t>chuẩn</a:t>
            </a:r>
            <a:r>
              <a:rPr lang="en-US" sz="1600" b="1" dirty="0"/>
              <a:t> </a:t>
            </a:r>
            <a:r>
              <a:rPr lang="en-US" sz="1600" b="1" dirty="0" err="1"/>
              <a:t>bị</a:t>
            </a:r>
            <a:r>
              <a:rPr lang="en-US" sz="1600" b="1" dirty="0"/>
              <a:t> </a:t>
            </a:r>
            <a:r>
              <a:rPr lang="en-US" sz="1600" b="1" dirty="0" err="1"/>
              <a:t>nội</a:t>
            </a:r>
            <a:r>
              <a:rPr lang="en-US" sz="1600" b="1" dirty="0"/>
              <a:t> dung </a:t>
            </a:r>
            <a:r>
              <a:rPr lang="en-US" sz="1600" b="1" dirty="0" err="1"/>
              <a:t>trước</a:t>
            </a:r>
            <a:r>
              <a:rPr lang="en-US" sz="1600" b="1" dirty="0"/>
              <a:t> </a:t>
            </a:r>
            <a:r>
              <a:rPr lang="en-US" sz="1600" b="1" dirty="0" err="1"/>
              <a:t>khi</a:t>
            </a:r>
            <a:r>
              <a:rPr lang="en-US" sz="1600" b="1" dirty="0"/>
              <a:t> </a:t>
            </a:r>
            <a:r>
              <a:rPr lang="en-US" sz="1600" b="1" dirty="0" err="1"/>
              <a:t>lên</a:t>
            </a:r>
            <a:r>
              <a:rPr lang="en-US" sz="1600" b="1" dirty="0"/>
              <a:t> </a:t>
            </a:r>
            <a:r>
              <a:rPr lang="en-US" sz="1600" b="1" dirty="0" err="1"/>
              <a:t>lớp</a:t>
            </a:r>
            <a:endParaRPr lang="en-US" sz="1600" b="1" dirty="0">
              <a:solidFill>
                <a:srgbClr val="1C1C1C"/>
              </a:solidFill>
            </a:endParaRPr>
          </a:p>
        </p:txBody>
      </p:sp>
      <p:sp>
        <p:nvSpPr>
          <p:cNvPr id="41" name="Text Box 38"/>
          <p:cNvSpPr txBox="1">
            <a:spLocks noChangeArrowheads="1"/>
          </p:cNvSpPr>
          <p:nvPr/>
        </p:nvSpPr>
        <p:spPr bwMode="gray">
          <a:xfrm>
            <a:off x="3572900" y="1716512"/>
            <a:ext cx="1430162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 err="1"/>
              <a:t>Thay</a:t>
            </a:r>
            <a:r>
              <a:rPr lang="en-US" sz="1600" b="1" dirty="0"/>
              <a:t> </a:t>
            </a:r>
            <a:r>
              <a:rPr lang="en-US" sz="1600" b="1" dirty="0" err="1"/>
              <a:t>đổi</a:t>
            </a:r>
            <a:r>
              <a:rPr lang="en-US" sz="1600" b="1" dirty="0"/>
              <a:t> </a:t>
            </a:r>
            <a:r>
              <a:rPr lang="en-US" sz="1600" b="1" dirty="0" err="1"/>
              <a:t>không</a:t>
            </a:r>
            <a:r>
              <a:rPr lang="en-US" sz="1600" b="1" dirty="0"/>
              <a:t> </a:t>
            </a:r>
            <a:r>
              <a:rPr lang="en-US" sz="1600" b="1" dirty="0" err="1"/>
              <a:t>khí</a:t>
            </a:r>
            <a:r>
              <a:rPr lang="en-US" sz="1600" b="1" dirty="0"/>
              <a:t> </a:t>
            </a:r>
            <a:r>
              <a:rPr lang="en-US" sz="1600" b="1" dirty="0" err="1"/>
              <a:t>giờ</a:t>
            </a:r>
            <a:r>
              <a:rPr lang="en-US" sz="1600" b="1" dirty="0"/>
              <a:t> </a:t>
            </a:r>
            <a:r>
              <a:rPr lang="en-US" sz="1600" b="1" dirty="0" err="1"/>
              <a:t>sinh</a:t>
            </a:r>
            <a:r>
              <a:rPr lang="en-US" sz="1600" b="1" dirty="0"/>
              <a:t> </a:t>
            </a:r>
            <a:r>
              <a:rPr lang="en-US" sz="1600" b="1" dirty="0" err="1"/>
              <a:t>hoạt</a:t>
            </a:r>
            <a:r>
              <a:rPr lang="en-US" sz="1600" b="1" dirty="0"/>
              <a:t> </a:t>
            </a:r>
            <a:r>
              <a:rPr lang="en-US" sz="1600" b="1" dirty="0" err="1"/>
              <a:t>chủ</a:t>
            </a:r>
            <a:r>
              <a:rPr lang="en-US" sz="1600" b="1" dirty="0"/>
              <a:t> </a:t>
            </a:r>
            <a:r>
              <a:rPr lang="en-US" sz="1600" b="1" dirty="0" err="1"/>
              <a:t>nhiệm</a:t>
            </a:r>
            <a:endParaRPr lang="en-US" sz="1600" b="1" dirty="0">
              <a:solidFill>
                <a:srgbClr val="1C1C1C"/>
              </a:solidFill>
            </a:endParaRPr>
          </a:p>
        </p:txBody>
      </p:sp>
      <p:sp>
        <p:nvSpPr>
          <p:cNvPr id="42" name="Text Box 38"/>
          <p:cNvSpPr txBox="1">
            <a:spLocks noChangeArrowheads="1"/>
          </p:cNvSpPr>
          <p:nvPr/>
        </p:nvSpPr>
        <p:spPr bwMode="gray">
          <a:xfrm>
            <a:off x="6681595" y="1628104"/>
            <a:ext cx="143016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1600" b="1" dirty="0" err="1"/>
              <a:t>Thực</a:t>
            </a:r>
            <a:r>
              <a:rPr lang="en-US" sz="1600" b="1" dirty="0"/>
              <a:t> </a:t>
            </a:r>
            <a:r>
              <a:rPr lang="en-US" sz="1600" b="1" dirty="0" err="1"/>
              <a:t>hiện</a:t>
            </a:r>
            <a:r>
              <a:rPr lang="en-US" sz="1600" b="1" dirty="0"/>
              <a:t> </a:t>
            </a:r>
            <a:r>
              <a:rPr lang="en-US" sz="1600" b="1" dirty="0" err="1"/>
              <a:t>công</a:t>
            </a:r>
            <a:r>
              <a:rPr lang="en-US" sz="1600" b="1" dirty="0"/>
              <a:t> </a:t>
            </a:r>
            <a:r>
              <a:rPr lang="en-US" sz="1600" b="1" dirty="0" err="1"/>
              <a:t>tác</a:t>
            </a:r>
            <a:r>
              <a:rPr lang="en-US" sz="1600" b="1" dirty="0"/>
              <a:t> </a:t>
            </a:r>
            <a:r>
              <a:rPr lang="en-US" sz="1600" b="1" dirty="0" err="1"/>
              <a:t>chủ</a:t>
            </a:r>
            <a:r>
              <a:rPr lang="en-US" sz="1600" b="1" dirty="0"/>
              <a:t> </a:t>
            </a:r>
            <a:r>
              <a:rPr lang="en-US" sz="1600" b="1" dirty="0" err="1"/>
              <a:t>nhiệm</a:t>
            </a:r>
            <a:r>
              <a:rPr lang="en-US" sz="1600" b="1" dirty="0"/>
              <a:t> </a:t>
            </a:r>
            <a:r>
              <a:rPr lang="en-US" sz="1600" b="1" dirty="0" err="1"/>
              <a:t>bằng</a:t>
            </a:r>
            <a:r>
              <a:rPr lang="en-US" sz="1600" b="1" dirty="0"/>
              <a:t> </a:t>
            </a:r>
            <a:r>
              <a:rPr lang="en-US" sz="1600" b="1" dirty="0" err="1"/>
              <a:t>sự</a:t>
            </a:r>
            <a:r>
              <a:rPr lang="en-US" sz="1600" b="1" dirty="0"/>
              <a:t> </a:t>
            </a:r>
            <a:r>
              <a:rPr lang="en-US" sz="1600" b="1" dirty="0" err="1"/>
              <a:t>tận</a:t>
            </a:r>
            <a:r>
              <a:rPr lang="en-US" sz="1600" b="1" dirty="0"/>
              <a:t> </a:t>
            </a:r>
            <a:r>
              <a:rPr lang="en-US" sz="1600" b="1" dirty="0" err="1"/>
              <a:t>tình</a:t>
            </a:r>
            <a:r>
              <a:rPr lang="en-US" sz="1600" b="1" dirty="0"/>
              <a:t> </a:t>
            </a:r>
            <a:r>
              <a:rPr lang="en-US" sz="1600" b="1" dirty="0" err="1"/>
              <a:t>và</a:t>
            </a:r>
            <a:r>
              <a:rPr lang="en-US" sz="1600" b="1" dirty="0"/>
              <a:t> </a:t>
            </a:r>
            <a:r>
              <a:rPr lang="en-US" sz="1600" b="1" dirty="0" err="1"/>
              <a:t>trách</a:t>
            </a:r>
            <a:r>
              <a:rPr lang="en-US" sz="1600" b="1" dirty="0"/>
              <a:t> </a:t>
            </a:r>
            <a:r>
              <a:rPr lang="en-US" sz="1600" b="1" dirty="0" err="1"/>
              <a:t>nhiệm</a:t>
            </a:r>
            <a:endParaRPr lang="en-US" sz="1600" b="1" dirty="0"/>
          </a:p>
        </p:txBody>
      </p:sp>
      <p:sp>
        <p:nvSpPr>
          <p:cNvPr id="43" name="Text Box 38"/>
          <p:cNvSpPr txBox="1">
            <a:spLocks noChangeArrowheads="1"/>
          </p:cNvSpPr>
          <p:nvPr/>
        </p:nvSpPr>
        <p:spPr bwMode="gray">
          <a:xfrm>
            <a:off x="542925" y="4343400"/>
            <a:ext cx="2058988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buClr>
                <a:schemeClr val="hlink"/>
              </a:buClr>
              <a:buFont typeface="Wingdings" pitchFamily="2" charset="2"/>
              <a:buChar char="§"/>
            </a:pPr>
            <a:r>
              <a:rPr lang="en-US" sz="1400" dirty="0" err="1"/>
              <a:t>Tổng</a:t>
            </a:r>
            <a:r>
              <a:rPr lang="en-US" sz="1400" dirty="0"/>
              <a:t> </a:t>
            </a:r>
            <a:r>
              <a:rPr lang="en-US" sz="1400" dirty="0" err="1"/>
              <a:t>kết</a:t>
            </a:r>
            <a:r>
              <a:rPr lang="en-US" sz="1400" dirty="0"/>
              <a:t> </a:t>
            </a:r>
            <a:r>
              <a:rPr lang="en-US" sz="1400" dirty="0" err="1"/>
              <a:t>tình</a:t>
            </a:r>
            <a:r>
              <a:rPr lang="en-US" sz="1400" dirty="0"/>
              <a:t> </a:t>
            </a:r>
            <a:r>
              <a:rPr lang="en-US" sz="1400" dirty="0" err="1"/>
              <a:t>hình</a:t>
            </a:r>
            <a:r>
              <a:rPr lang="en-US" sz="1400" dirty="0"/>
              <a:t> </a:t>
            </a:r>
            <a:r>
              <a:rPr lang="en-US" sz="1400" dirty="0" err="1"/>
              <a:t>học</a:t>
            </a:r>
            <a:r>
              <a:rPr lang="en-US" sz="1400" dirty="0"/>
              <a:t> </a:t>
            </a:r>
            <a:r>
              <a:rPr lang="en-US" sz="1400" dirty="0" err="1"/>
              <a:t>tập</a:t>
            </a:r>
            <a:r>
              <a:rPr lang="en-US" sz="1400" dirty="0"/>
              <a:t>, </a:t>
            </a:r>
            <a:r>
              <a:rPr lang="en-US" sz="1400" dirty="0" err="1"/>
              <a:t>thực</a:t>
            </a:r>
            <a:r>
              <a:rPr lang="en-US" sz="1400" dirty="0"/>
              <a:t> </a:t>
            </a:r>
            <a:r>
              <a:rPr lang="en-US" sz="1400" dirty="0" err="1"/>
              <a:t>hiện</a:t>
            </a:r>
            <a:r>
              <a:rPr lang="en-US" sz="1400" dirty="0"/>
              <a:t> </a:t>
            </a:r>
            <a:r>
              <a:rPr lang="en-US" sz="1400" dirty="0" err="1"/>
              <a:t>nội</a:t>
            </a:r>
            <a:r>
              <a:rPr lang="en-US" sz="1400" dirty="0"/>
              <a:t> </a:t>
            </a:r>
            <a:r>
              <a:rPr lang="en-US" sz="1400" dirty="0" err="1"/>
              <a:t>quy</a:t>
            </a:r>
            <a:r>
              <a:rPr lang="en-US" sz="1400" dirty="0"/>
              <a:t>, </a:t>
            </a:r>
            <a:r>
              <a:rPr lang="en-US" sz="1400" dirty="0" err="1"/>
              <a:t>tham</a:t>
            </a:r>
            <a:r>
              <a:rPr lang="en-US" sz="1400" dirty="0"/>
              <a:t> </a:t>
            </a:r>
            <a:r>
              <a:rPr lang="en-US" sz="1400" dirty="0" err="1"/>
              <a:t>gia</a:t>
            </a:r>
            <a:r>
              <a:rPr lang="en-US" sz="1400" dirty="0"/>
              <a:t> </a:t>
            </a:r>
            <a:r>
              <a:rPr lang="en-US" sz="1400" dirty="0" err="1"/>
              <a:t>phong</a:t>
            </a:r>
            <a:r>
              <a:rPr lang="en-US" sz="1400" dirty="0"/>
              <a:t> </a:t>
            </a:r>
            <a:r>
              <a:rPr lang="en-US" sz="1400" dirty="0" err="1"/>
              <a:t>trào</a:t>
            </a:r>
            <a:r>
              <a:rPr lang="en-US" sz="1400" dirty="0"/>
              <a:t> </a:t>
            </a:r>
            <a:r>
              <a:rPr lang="en-US" sz="1400" dirty="0" err="1"/>
              <a:t>trong</a:t>
            </a:r>
            <a:r>
              <a:rPr lang="en-US" sz="1400" dirty="0"/>
              <a:t> </a:t>
            </a:r>
            <a:r>
              <a:rPr lang="en-US" sz="1400" dirty="0" err="1"/>
              <a:t>tuần</a:t>
            </a:r>
            <a:r>
              <a:rPr lang="en-US" sz="1400" dirty="0"/>
              <a:t> </a:t>
            </a:r>
            <a:r>
              <a:rPr lang="en-US" sz="1400" dirty="0" err="1"/>
              <a:t>vừa</a:t>
            </a:r>
            <a:r>
              <a:rPr lang="en-US" sz="1400" dirty="0"/>
              <a:t> qua;</a:t>
            </a:r>
          </a:p>
          <a:p>
            <a:pPr algn="just" eaLnBrk="0" hangingPunct="0">
              <a:spcBef>
                <a:spcPts val="600"/>
              </a:spcBef>
              <a:buClr>
                <a:schemeClr val="hlink"/>
              </a:buClr>
              <a:buFont typeface="Wingdings" pitchFamily="2" charset="2"/>
              <a:buChar char="§"/>
            </a:pPr>
            <a:r>
              <a:rPr lang="en-US" sz="1400" dirty="0"/>
              <a:t> </a:t>
            </a:r>
            <a:r>
              <a:rPr lang="en-US" sz="1400" dirty="0" err="1"/>
              <a:t>Ghi</a:t>
            </a:r>
            <a:r>
              <a:rPr lang="en-US" sz="1400" dirty="0"/>
              <a:t> </a:t>
            </a:r>
            <a:r>
              <a:rPr lang="en-US" sz="1400" dirty="0" err="1"/>
              <a:t>nhận</a:t>
            </a:r>
            <a:r>
              <a:rPr lang="en-US" sz="1400" dirty="0"/>
              <a:t>, </a:t>
            </a:r>
            <a:r>
              <a:rPr lang="en-US" sz="1400" dirty="0" err="1"/>
              <a:t>biểu</a:t>
            </a:r>
            <a:r>
              <a:rPr lang="en-US" sz="1400" dirty="0"/>
              <a:t> </a:t>
            </a:r>
            <a:r>
              <a:rPr lang="en-US" sz="1400" dirty="0" err="1"/>
              <a:t>dương</a:t>
            </a:r>
            <a:r>
              <a:rPr lang="en-US" sz="1400" dirty="0"/>
              <a:t> </a:t>
            </a:r>
            <a:r>
              <a:rPr lang="en-US" sz="1400" dirty="0" err="1"/>
              <a:t>những</a:t>
            </a:r>
            <a:r>
              <a:rPr lang="en-US" sz="1400" dirty="0"/>
              <a:t> HSSV </a:t>
            </a:r>
            <a:r>
              <a:rPr lang="en-US" sz="1400" dirty="0" err="1"/>
              <a:t>thực</a:t>
            </a:r>
            <a:r>
              <a:rPr lang="en-US" sz="1400" dirty="0"/>
              <a:t> </a:t>
            </a:r>
            <a:r>
              <a:rPr lang="en-US" sz="1400" dirty="0" err="1"/>
              <a:t>hiện</a:t>
            </a:r>
            <a:r>
              <a:rPr lang="en-US" sz="1400" dirty="0"/>
              <a:t> </a:t>
            </a:r>
            <a:r>
              <a:rPr lang="en-US" sz="1400" dirty="0" err="1"/>
              <a:t>tốt</a:t>
            </a:r>
            <a:r>
              <a:rPr lang="en-US" sz="1400" dirty="0"/>
              <a:t>, </a:t>
            </a:r>
            <a:r>
              <a:rPr lang="en-US" sz="1400" dirty="0" err="1"/>
              <a:t>phê</a:t>
            </a:r>
            <a:r>
              <a:rPr lang="en-US" sz="1400" dirty="0"/>
              <a:t> </a:t>
            </a:r>
            <a:r>
              <a:rPr lang="en-US" sz="1400" dirty="0" err="1"/>
              <a:t>bình</a:t>
            </a:r>
            <a:r>
              <a:rPr lang="en-US" sz="1400" dirty="0"/>
              <a:t> </a:t>
            </a:r>
            <a:r>
              <a:rPr lang="en-US" sz="1400" dirty="0" err="1"/>
              <a:t>các</a:t>
            </a:r>
            <a:r>
              <a:rPr lang="en-US" sz="1400" dirty="0"/>
              <a:t> HSSV </a:t>
            </a:r>
            <a:r>
              <a:rPr lang="en-US" sz="1400" dirty="0" err="1"/>
              <a:t>mắc</a:t>
            </a:r>
            <a:r>
              <a:rPr lang="en-US" sz="1400" dirty="0"/>
              <a:t> </a:t>
            </a:r>
            <a:r>
              <a:rPr lang="en-US" sz="1400" dirty="0" err="1"/>
              <a:t>lỗi</a:t>
            </a:r>
            <a:r>
              <a:rPr lang="en-US" sz="1400" dirty="0"/>
              <a:t> </a:t>
            </a:r>
            <a:r>
              <a:rPr lang="en-US" sz="1400" dirty="0" err="1"/>
              <a:t>trước</a:t>
            </a:r>
            <a:r>
              <a:rPr lang="en-US" sz="1400" dirty="0"/>
              <a:t> </a:t>
            </a:r>
            <a:r>
              <a:rPr lang="en-US" sz="1400" dirty="0" err="1"/>
              <a:t>lớp</a:t>
            </a:r>
            <a:r>
              <a:rPr lang="en-US" sz="1400" dirty="0"/>
              <a:t>.</a:t>
            </a:r>
            <a:endParaRPr lang="en-US" sz="1600" b="1" dirty="0">
              <a:solidFill>
                <a:srgbClr val="1C1C1C"/>
              </a:solidFill>
            </a:endParaRPr>
          </a:p>
        </p:txBody>
      </p:sp>
      <p:sp>
        <p:nvSpPr>
          <p:cNvPr id="44" name="AutoShape 35"/>
          <p:cNvSpPr>
            <a:spLocks noChangeArrowheads="1"/>
          </p:cNvSpPr>
          <p:nvPr/>
        </p:nvSpPr>
        <p:spPr bwMode="gray">
          <a:xfrm>
            <a:off x="2981325" y="3952330"/>
            <a:ext cx="2733675" cy="2677070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>
              <a:lnSpc>
                <a:spcPct val="130000"/>
              </a:lnSpc>
              <a:buClr>
                <a:schemeClr val="hlink"/>
              </a:buClr>
            </a:pPr>
            <a:endParaRPr lang="en-US" sz="1600" dirty="0"/>
          </a:p>
        </p:txBody>
      </p:sp>
      <p:sp>
        <p:nvSpPr>
          <p:cNvPr id="45" name="Text Box 38"/>
          <p:cNvSpPr txBox="1">
            <a:spLocks noChangeArrowheads="1"/>
          </p:cNvSpPr>
          <p:nvPr/>
        </p:nvSpPr>
        <p:spPr bwMode="gray">
          <a:xfrm>
            <a:off x="3257549" y="4371975"/>
            <a:ext cx="2224089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400" dirty="0" err="1"/>
              <a:t>Mỗi</a:t>
            </a:r>
            <a:r>
              <a:rPr lang="en-US" sz="1400" dirty="0"/>
              <a:t> </a:t>
            </a:r>
            <a:r>
              <a:rPr lang="en-US" sz="1400" dirty="0" err="1"/>
              <a:t>tuần</a:t>
            </a:r>
            <a:r>
              <a:rPr lang="en-US" sz="1400" dirty="0"/>
              <a:t>, GVCN-CVHT </a:t>
            </a:r>
            <a:r>
              <a:rPr lang="en-US" sz="1400" dirty="0" err="1"/>
              <a:t>chọn</a:t>
            </a:r>
            <a:r>
              <a:rPr lang="en-US" sz="1400" dirty="0"/>
              <a:t> 1 </a:t>
            </a:r>
            <a:r>
              <a:rPr lang="en-US" sz="1400" dirty="0" err="1"/>
              <a:t>đề</a:t>
            </a:r>
            <a:r>
              <a:rPr lang="en-US" sz="1400" dirty="0"/>
              <a:t> </a:t>
            </a:r>
            <a:r>
              <a:rPr lang="en-US" sz="1400" dirty="0" err="1"/>
              <a:t>tài</a:t>
            </a:r>
            <a:r>
              <a:rPr lang="en-US" sz="1400" dirty="0"/>
              <a:t> </a:t>
            </a:r>
            <a:r>
              <a:rPr lang="en-US" sz="1400" dirty="0" err="1"/>
              <a:t>ngắn</a:t>
            </a:r>
            <a:r>
              <a:rPr lang="en-US" sz="1400" dirty="0"/>
              <a:t> </a:t>
            </a:r>
            <a:r>
              <a:rPr lang="en-US" sz="1400" dirty="0" err="1"/>
              <a:t>để</a:t>
            </a:r>
            <a:r>
              <a:rPr lang="en-US" sz="1400" dirty="0"/>
              <a:t> </a:t>
            </a:r>
            <a:r>
              <a:rPr lang="en-US" sz="1400" dirty="0" err="1"/>
              <a:t>phổ</a:t>
            </a:r>
            <a:r>
              <a:rPr lang="en-US" sz="1400" dirty="0"/>
              <a:t> </a:t>
            </a:r>
            <a:r>
              <a:rPr lang="en-US" sz="1400" dirty="0" err="1"/>
              <a:t>biến</a:t>
            </a:r>
            <a:r>
              <a:rPr lang="en-US" sz="1400" dirty="0"/>
              <a:t>, </a:t>
            </a:r>
            <a:r>
              <a:rPr lang="en-US" sz="1400" dirty="0" err="1"/>
              <a:t>trao</a:t>
            </a:r>
            <a:r>
              <a:rPr lang="en-US" sz="1400" dirty="0"/>
              <a:t> </a:t>
            </a:r>
            <a:r>
              <a:rPr lang="en-US" sz="1400" dirty="0" err="1"/>
              <a:t>đổi</a:t>
            </a:r>
            <a:r>
              <a:rPr lang="en-US" sz="1400" dirty="0"/>
              <a:t>, </a:t>
            </a:r>
            <a:r>
              <a:rPr lang="en-US" sz="1400" dirty="0" err="1"/>
              <a:t>tập</a:t>
            </a:r>
            <a:r>
              <a:rPr lang="en-US" sz="1400" dirty="0"/>
              <a:t> </a:t>
            </a:r>
            <a:r>
              <a:rPr lang="en-US" sz="1400" dirty="0" err="1"/>
              <a:t>cho</a:t>
            </a:r>
            <a:r>
              <a:rPr lang="en-US" sz="1400" dirty="0"/>
              <a:t> HSSV </a:t>
            </a:r>
            <a:r>
              <a:rPr lang="en-US" sz="1400" dirty="0" err="1"/>
              <a:t>làm</a:t>
            </a:r>
            <a:r>
              <a:rPr lang="en-US" sz="1400" dirty="0"/>
              <a:t> </a:t>
            </a:r>
            <a:r>
              <a:rPr lang="en-US" sz="1400" dirty="0" err="1"/>
              <a:t>việc</a:t>
            </a:r>
            <a:r>
              <a:rPr lang="en-US" sz="1400" dirty="0"/>
              <a:t> </a:t>
            </a:r>
            <a:r>
              <a:rPr lang="en-US" sz="1400" dirty="0" err="1"/>
              <a:t>nhóm</a:t>
            </a:r>
            <a:r>
              <a:rPr lang="en-US" sz="1400" dirty="0"/>
              <a:t>, </a:t>
            </a:r>
            <a:r>
              <a:rPr lang="en-US" sz="1400" dirty="0" err="1"/>
              <a:t>thuyết</a:t>
            </a:r>
            <a:r>
              <a:rPr lang="en-US" sz="1400" dirty="0"/>
              <a:t> </a:t>
            </a:r>
            <a:r>
              <a:rPr lang="en-US" sz="1400" dirty="0" err="1"/>
              <a:t>trình</a:t>
            </a:r>
            <a:r>
              <a:rPr lang="en-US" sz="1400" dirty="0"/>
              <a:t>;</a:t>
            </a:r>
          </a:p>
          <a:p>
            <a:pPr algn="just" eaLnBrk="0" hangingPunct="0">
              <a:spcBef>
                <a:spcPts val="6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en-US" sz="1400" dirty="0"/>
              <a:t> </a:t>
            </a:r>
            <a:r>
              <a:rPr lang="en-US" sz="1400" dirty="0" err="1"/>
              <a:t>Tuyên</a:t>
            </a:r>
            <a:r>
              <a:rPr lang="en-US" sz="1400" dirty="0"/>
              <a:t> </a:t>
            </a:r>
            <a:r>
              <a:rPr lang="en-US" sz="1400" dirty="0" err="1"/>
              <a:t>truyền</a:t>
            </a:r>
            <a:r>
              <a:rPr lang="en-US" sz="1400" dirty="0"/>
              <a:t> </a:t>
            </a:r>
            <a:r>
              <a:rPr lang="en-US" sz="1400" dirty="0" err="1"/>
              <a:t>một</a:t>
            </a:r>
            <a:r>
              <a:rPr lang="en-US" sz="1400" dirty="0"/>
              <a:t> </a:t>
            </a:r>
            <a:r>
              <a:rPr lang="en-US" sz="1400" dirty="0" err="1"/>
              <a:t>số</a:t>
            </a:r>
            <a:r>
              <a:rPr lang="en-US" sz="1400" dirty="0"/>
              <a:t> tin </a:t>
            </a:r>
            <a:r>
              <a:rPr lang="en-US" sz="1400" dirty="0" err="1"/>
              <a:t>tức</a:t>
            </a:r>
            <a:r>
              <a:rPr lang="en-US" sz="1400" dirty="0"/>
              <a:t> </a:t>
            </a:r>
            <a:r>
              <a:rPr lang="en-US" sz="1400" dirty="0" err="1"/>
              <a:t>thời</a:t>
            </a:r>
            <a:r>
              <a:rPr lang="en-US" sz="1400" dirty="0"/>
              <a:t> </a:t>
            </a:r>
            <a:r>
              <a:rPr lang="en-US" sz="1400" dirty="0" err="1"/>
              <a:t>sự</a:t>
            </a:r>
            <a:r>
              <a:rPr lang="en-US" sz="1400" dirty="0"/>
              <a:t>, </a:t>
            </a:r>
            <a:r>
              <a:rPr lang="en-US" sz="1400" dirty="0" err="1"/>
              <a:t>trao</a:t>
            </a:r>
            <a:r>
              <a:rPr lang="en-US" sz="1400" dirty="0"/>
              <a:t> </a:t>
            </a:r>
            <a:r>
              <a:rPr lang="en-US" sz="1400" dirty="0" err="1"/>
              <a:t>đổi</a:t>
            </a:r>
            <a:r>
              <a:rPr lang="en-US" sz="1400" dirty="0"/>
              <a:t> </a:t>
            </a:r>
            <a:r>
              <a:rPr lang="en-US" sz="1400" dirty="0" err="1"/>
              <a:t>các</a:t>
            </a:r>
            <a:r>
              <a:rPr lang="en-US" sz="1400" dirty="0"/>
              <a:t> </a:t>
            </a:r>
            <a:r>
              <a:rPr lang="en-US" sz="1400" dirty="0" err="1"/>
              <a:t>kỹ</a:t>
            </a:r>
            <a:r>
              <a:rPr lang="en-US" sz="1400" dirty="0"/>
              <a:t> </a:t>
            </a:r>
            <a:r>
              <a:rPr lang="en-US" sz="1400" dirty="0" err="1"/>
              <a:t>năng</a:t>
            </a:r>
            <a:r>
              <a:rPr lang="en-US" sz="1400" dirty="0"/>
              <a:t> </a:t>
            </a:r>
            <a:r>
              <a:rPr lang="en-US" sz="1400" dirty="0" err="1"/>
              <a:t>sống</a:t>
            </a:r>
            <a:r>
              <a:rPr lang="en-US" sz="1400" dirty="0"/>
              <a:t>.</a:t>
            </a:r>
            <a:endParaRPr lang="en-US" sz="1400" dirty="0"/>
          </a:p>
        </p:txBody>
      </p:sp>
      <p:sp>
        <p:nvSpPr>
          <p:cNvPr id="46" name="AutoShape 35"/>
          <p:cNvSpPr>
            <a:spLocks noChangeArrowheads="1"/>
          </p:cNvSpPr>
          <p:nvPr/>
        </p:nvSpPr>
        <p:spPr bwMode="gray">
          <a:xfrm>
            <a:off x="5791200" y="3866604"/>
            <a:ext cx="3226227" cy="2762796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>
              <a:lnSpc>
                <a:spcPct val="130000"/>
              </a:lnSpc>
              <a:buClr>
                <a:schemeClr val="hlink"/>
              </a:buClr>
            </a:pPr>
            <a:endParaRPr lang="en-US" sz="1600" dirty="0"/>
          </a:p>
        </p:txBody>
      </p:sp>
      <p:sp>
        <p:nvSpPr>
          <p:cNvPr id="47" name="Text Box 38"/>
          <p:cNvSpPr txBox="1">
            <a:spLocks noChangeArrowheads="1"/>
          </p:cNvSpPr>
          <p:nvPr/>
        </p:nvSpPr>
        <p:spPr bwMode="gray">
          <a:xfrm>
            <a:off x="6181724" y="4134951"/>
            <a:ext cx="2514601" cy="2277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spcBef>
                <a:spcPts val="4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en-US" sz="1200" dirty="0" err="1"/>
              <a:t>Dành</a:t>
            </a:r>
            <a:r>
              <a:rPr lang="en-US" sz="1200" dirty="0"/>
              <a:t> </a:t>
            </a:r>
            <a:r>
              <a:rPr lang="en-US" sz="1200" dirty="0" err="1"/>
              <a:t>tình</a:t>
            </a:r>
            <a:r>
              <a:rPr lang="en-US" sz="1200" dirty="0"/>
              <a:t> </a:t>
            </a:r>
            <a:r>
              <a:rPr lang="en-US" sz="1200" dirty="0" err="1"/>
              <a:t>cảm</a:t>
            </a:r>
            <a:r>
              <a:rPr lang="en-US" sz="1200" dirty="0"/>
              <a:t> </a:t>
            </a:r>
            <a:r>
              <a:rPr lang="en-US" sz="1200" dirty="0" err="1"/>
              <a:t>và</a:t>
            </a:r>
            <a:r>
              <a:rPr lang="en-US" sz="1200" dirty="0"/>
              <a:t> </a:t>
            </a:r>
            <a:r>
              <a:rPr lang="en-US" sz="1200" dirty="0" err="1"/>
              <a:t>thời</a:t>
            </a:r>
            <a:r>
              <a:rPr lang="en-US" sz="1200" dirty="0"/>
              <a:t> </a:t>
            </a:r>
            <a:r>
              <a:rPr lang="en-US" sz="1200" dirty="0" err="1"/>
              <a:t>gian</a:t>
            </a:r>
            <a:r>
              <a:rPr lang="en-US" sz="1200" dirty="0"/>
              <a:t> </a:t>
            </a:r>
            <a:r>
              <a:rPr lang="en-US" sz="1200" dirty="0" err="1"/>
              <a:t>thích</a:t>
            </a:r>
            <a:r>
              <a:rPr lang="en-US" sz="1200" dirty="0"/>
              <a:t> </a:t>
            </a:r>
            <a:r>
              <a:rPr lang="en-US" sz="1200" dirty="0" err="1"/>
              <a:t>đáng</a:t>
            </a:r>
            <a:r>
              <a:rPr lang="en-US" sz="1200" dirty="0"/>
              <a:t> </a:t>
            </a:r>
            <a:r>
              <a:rPr lang="en-US" sz="1200" dirty="0" err="1"/>
              <a:t>cho</a:t>
            </a:r>
            <a:r>
              <a:rPr lang="en-US" sz="1200" dirty="0"/>
              <a:t> </a:t>
            </a:r>
            <a:r>
              <a:rPr lang="en-US" sz="1200" dirty="0" err="1"/>
              <a:t>quản</a:t>
            </a:r>
            <a:r>
              <a:rPr lang="en-US" sz="1200" dirty="0"/>
              <a:t> </a:t>
            </a:r>
            <a:r>
              <a:rPr lang="en-US" sz="1200" dirty="0" err="1"/>
              <a:t>lý</a:t>
            </a:r>
            <a:r>
              <a:rPr lang="en-US" sz="1200" dirty="0"/>
              <a:t> </a:t>
            </a:r>
            <a:r>
              <a:rPr lang="en-US" sz="1200" dirty="0" err="1"/>
              <a:t>và</a:t>
            </a:r>
            <a:r>
              <a:rPr lang="en-US" sz="1200" dirty="0"/>
              <a:t> </a:t>
            </a:r>
            <a:r>
              <a:rPr lang="en-US" sz="1200" dirty="0" err="1"/>
              <a:t>hướng</a:t>
            </a:r>
            <a:r>
              <a:rPr lang="en-US" sz="1200" dirty="0"/>
              <a:t> </a:t>
            </a:r>
            <a:r>
              <a:rPr lang="en-US" sz="1200" dirty="0" err="1"/>
              <a:t>dẫn</a:t>
            </a:r>
            <a:r>
              <a:rPr lang="en-US" sz="1200" dirty="0"/>
              <a:t> HSSV </a:t>
            </a:r>
            <a:r>
              <a:rPr lang="en-US" sz="1200" dirty="0" err="1"/>
              <a:t>của</a:t>
            </a:r>
            <a:r>
              <a:rPr lang="en-US" sz="1200" dirty="0"/>
              <a:t> </a:t>
            </a:r>
            <a:r>
              <a:rPr lang="en-US" sz="1200" dirty="0" err="1"/>
              <a:t>lớp</a:t>
            </a:r>
            <a:r>
              <a:rPr lang="en-US" sz="1200" dirty="0"/>
              <a:t>;</a:t>
            </a:r>
          </a:p>
          <a:p>
            <a:pPr algn="just" eaLnBrk="0" hangingPunct="0">
              <a:spcBef>
                <a:spcPts val="4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en-US" sz="1200" dirty="0"/>
              <a:t> </a:t>
            </a:r>
            <a:r>
              <a:rPr lang="en-US" sz="1200" dirty="0" err="1"/>
              <a:t>Nắm</a:t>
            </a:r>
            <a:r>
              <a:rPr lang="en-US" sz="1200" dirty="0"/>
              <a:t> </a:t>
            </a:r>
            <a:r>
              <a:rPr lang="en-US" sz="1200" dirty="0" err="1"/>
              <a:t>thông</a:t>
            </a:r>
            <a:r>
              <a:rPr lang="en-US" sz="1200" dirty="0"/>
              <a:t> tin </a:t>
            </a:r>
            <a:r>
              <a:rPr lang="en-US" sz="1200" dirty="0" err="1"/>
              <a:t>của</a:t>
            </a:r>
            <a:r>
              <a:rPr lang="en-US" sz="1200" dirty="0"/>
              <a:t> </a:t>
            </a:r>
            <a:r>
              <a:rPr lang="en-US" sz="1200" dirty="0" err="1"/>
              <a:t>lớp</a:t>
            </a:r>
            <a:r>
              <a:rPr lang="en-US" sz="1200" dirty="0"/>
              <a:t> </a:t>
            </a:r>
            <a:r>
              <a:rPr lang="en-US" sz="1200" dirty="0" err="1"/>
              <a:t>hàng</a:t>
            </a:r>
            <a:r>
              <a:rPr lang="en-US" sz="1200" dirty="0"/>
              <a:t> </a:t>
            </a:r>
            <a:r>
              <a:rPr lang="en-US" sz="1200" dirty="0" err="1"/>
              <a:t>ngày</a:t>
            </a:r>
            <a:r>
              <a:rPr lang="en-US" sz="1200" dirty="0"/>
              <a:t>, </a:t>
            </a:r>
            <a:r>
              <a:rPr lang="en-US" sz="1200" dirty="0" err="1"/>
              <a:t>hàng</a:t>
            </a:r>
            <a:r>
              <a:rPr lang="en-US" sz="1200" dirty="0"/>
              <a:t> </a:t>
            </a:r>
            <a:r>
              <a:rPr lang="en-US" sz="1200" dirty="0" err="1"/>
              <a:t>tuần</a:t>
            </a:r>
            <a:r>
              <a:rPr lang="en-US" sz="1200" dirty="0"/>
              <a:t>;</a:t>
            </a:r>
          </a:p>
          <a:p>
            <a:pPr algn="just" eaLnBrk="0" hangingPunct="0">
              <a:spcBef>
                <a:spcPts val="4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en-US" sz="1200" dirty="0"/>
              <a:t> </a:t>
            </a:r>
            <a:r>
              <a:rPr lang="en-US" sz="1200" dirty="0" err="1"/>
              <a:t>Tìm</a:t>
            </a:r>
            <a:r>
              <a:rPr lang="en-US" sz="1200" dirty="0"/>
              <a:t> </a:t>
            </a:r>
            <a:r>
              <a:rPr lang="en-US" sz="1200" dirty="0" err="1"/>
              <a:t>các</a:t>
            </a:r>
            <a:r>
              <a:rPr lang="en-US" sz="1200" dirty="0"/>
              <a:t> </a:t>
            </a:r>
            <a:r>
              <a:rPr lang="en-US" sz="1200" dirty="0" err="1"/>
              <a:t>hoạt</a:t>
            </a:r>
            <a:r>
              <a:rPr lang="en-US" sz="1200" dirty="0"/>
              <a:t> </a:t>
            </a:r>
            <a:r>
              <a:rPr lang="en-US" sz="1200" dirty="0" err="1"/>
              <a:t>động</a:t>
            </a:r>
            <a:r>
              <a:rPr lang="en-US" sz="1200" dirty="0"/>
              <a:t> </a:t>
            </a:r>
            <a:r>
              <a:rPr lang="en-US" sz="1200" dirty="0" err="1"/>
              <a:t>và</a:t>
            </a:r>
            <a:r>
              <a:rPr lang="en-US" sz="1200" dirty="0"/>
              <a:t> </a:t>
            </a:r>
            <a:r>
              <a:rPr lang="en-US" sz="1200" dirty="0" err="1"/>
              <a:t>biện</a:t>
            </a:r>
            <a:r>
              <a:rPr lang="en-US" sz="1200" dirty="0"/>
              <a:t> </a:t>
            </a:r>
            <a:r>
              <a:rPr lang="en-US" sz="1200" dirty="0" err="1"/>
              <a:t>pháp</a:t>
            </a:r>
            <a:r>
              <a:rPr lang="en-US" sz="1200" dirty="0"/>
              <a:t> </a:t>
            </a:r>
            <a:r>
              <a:rPr lang="en-US" sz="1200" dirty="0" err="1"/>
              <a:t>động</a:t>
            </a:r>
            <a:r>
              <a:rPr lang="en-US" sz="1200" dirty="0"/>
              <a:t> </a:t>
            </a:r>
            <a:r>
              <a:rPr lang="en-US" sz="1200" dirty="0" err="1"/>
              <a:t>viên</a:t>
            </a:r>
            <a:r>
              <a:rPr lang="en-US" sz="1200" dirty="0"/>
              <a:t> </a:t>
            </a:r>
            <a:r>
              <a:rPr lang="en-US" sz="1200" dirty="0" err="1"/>
              <a:t>phù</a:t>
            </a:r>
            <a:r>
              <a:rPr lang="en-US" sz="1200" dirty="0"/>
              <a:t> </a:t>
            </a:r>
            <a:r>
              <a:rPr lang="en-US" sz="1200" dirty="0" err="1"/>
              <a:t>hợp</a:t>
            </a:r>
            <a:r>
              <a:rPr lang="en-US" sz="1200" dirty="0"/>
              <a:t> </a:t>
            </a:r>
            <a:r>
              <a:rPr lang="en-US" sz="1200" dirty="0" err="1"/>
              <a:t>với</a:t>
            </a:r>
            <a:r>
              <a:rPr lang="en-US" sz="1200" dirty="0"/>
              <a:t> </a:t>
            </a:r>
            <a:r>
              <a:rPr lang="en-US" sz="1200" dirty="0" err="1"/>
              <a:t>lớp</a:t>
            </a:r>
            <a:r>
              <a:rPr lang="en-US" sz="1200" dirty="0"/>
              <a:t>, </a:t>
            </a:r>
            <a:r>
              <a:rPr lang="en-US" sz="1200" dirty="0" err="1"/>
              <a:t>với</a:t>
            </a:r>
            <a:r>
              <a:rPr lang="en-US" sz="1200" dirty="0"/>
              <a:t> </a:t>
            </a:r>
            <a:r>
              <a:rPr lang="en-US" sz="1200" dirty="0" err="1"/>
              <a:t>từng</a:t>
            </a:r>
            <a:r>
              <a:rPr lang="en-US" sz="1200" dirty="0"/>
              <a:t> HSSV </a:t>
            </a:r>
            <a:r>
              <a:rPr lang="en-US" sz="1200" dirty="0" err="1"/>
              <a:t>cá</a:t>
            </a:r>
            <a:r>
              <a:rPr lang="en-US" sz="1200" dirty="0"/>
              <a:t> </a:t>
            </a:r>
            <a:r>
              <a:rPr lang="en-US" sz="1200" dirty="0" err="1"/>
              <a:t>biệt</a:t>
            </a:r>
            <a:r>
              <a:rPr lang="en-US" sz="1200" dirty="0"/>
              <a:t>;</a:t>
            </a:r>
          </a:p>
          <a:p>
            <a:pPr algn="just" eaLnBrk="0" hangingPunct="0">
              <a:spcBef>
                <a:spcPts val="4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en-US" sz="1200" dirty="0"/>
              <a:t> </a:t>
            </a:r>
            <a:r>
              <a:rPr lang="en-US" sz="1200" dirty="0" err="1"/>
              <a:t>Vừa</a:t>
            </a:r>
            <a:r>
              <a:rPr lang="en-US" sz="1200" dirty="0"/>
              <a:t> </a:t>
            </a:r>
            <a:r>
              <a:rPr lang="en-US" sz="1200" dirty="0" err="1"/>
              <a:t>làm</a:t>
            </a:r>
            <a:r>
              <a:rPr lang="en-US" sz="1200" dirty="0"/>
              <a:t> </a:t>
            </a:r>
            <a:r>
              <a:rPr lang="en-US" sz="1200" dirty="0" err="1"/>
              <a:t>thầy</a:t>
            </a:r>
            <a:r>
              <a:rPr lang="en-US" sz="1200" dirty="0"/>
              <a:t> </a:t>
            </a:r>
            <a:r>
              <a:rPr lang="en-US" sz="1200" dirty="0" err="1"/>
              <a:t>vừa</a:t>
            </a:r>
            <a:r>
              <a:rPr lang="en-US" sz="1200" dirty="0"/>
              <a:t> </a:t>
            </a:r>
            <a:r>
              <a:rPr lang="en-US" sz="1200" dirty="0" err="1"/>
              <a:t>làm</a:t>
            </a:r>
            <a:r>
              <a:rPr lang="en-US" sz="1200" dirty="0"/>
              <a:t> </a:t>
            </a:r>
            <a:r>
              <a:rPr lang="en-US" sz="1200" dirty="0" err="1"/>
              <a:t>bạn</a:t>
            </a:r>
            <a:r>
              <a:rPr lang="en-US" sz="1200" dirty="0"/>
              <a:t> </a:t>
            </a:r>
            <a:r>
              <a:rPr lang="en-US" sz="1200" dirty="0" err="1"/>
              <a:t>với</a:t>
            </a:r>
            <a:r>
              <a:rPr lang="en-US" sz="1200" dirty="0"/>
              <a:t> HSSV </a:t>
            </a:r>
            <a:r>
              <a:rPr lang="en-US" sz="1200" dirty="0" err="1"/>
              <a:t>để</a:t>
            </a:r>
            <a:r>
              <a:rPr lang="en-US" sz="1200" dirty="0"/>
              <a:t> </a:t>
            </a:r>
            <a:r>
              <a:rPr lang="en-US" sz="1200" dirty="0" err="1"/>
              <a:t>các</a:t>
            </a:r>
            <a:r>
              <a:rPr lang="en-US" sz="1200" dirty="0"/>
              <a:t> </a:t>
            </a:r>
            <a:r>
              <a:rPr lang="en-US" sz="1200" dirty="0" err="1"/>
              <a:t>em</a:t>
            </a:r>
            <a:r>
              <a:rPr lang="en-US" sz="1200" dirty="0"/>
              <a:t> </a:t>
            </a:r>
            <a:r>
              <a:rPr lang="en-US" sz="1200" dirty="0" err="1"/>
              <a:t>chịu</a:t>
            </a:r>
            <a:r>
              <a:rPr lang="en-US" sz="1200" dirty="0"/>
              <a:t> chia </a:t>
            </a:r>
            <a:r>
              <a:rPr lang="en-US" sz="1200" dirty="0" err="1"/>
              <a:t>sẻ</a:t>
            </a:r>
            <a:r>
              <a:rPr lang="en-US" sz="1200" dirty="0"/>
              <a:t>, </a:t>
            </a:r>
            <a:r>
              <a:rPr lang="en-US" sz="1200" dirty="0" err="1"/>
              <a:t>hỏi</a:t>
            </a:r>
            <a:r>
              <a:rPr lang="en-US" sz="1200" dirty="0"/>
              <a:t> ý </a:t>
            </a:r>
            <a:r>
              <a:rPr lang="en-US" sz="1200" dirty="0" err="1"/>
              <a:t>kiến</a:t>
            </a:r>
            <a:r>
              <a:rPr lang="en-US" sz="1200" dirty="0"/>
              <a:t>.</a:t>
            </a:r>
            <a:endParaRPr lang="en-US" sz="1200" dirty="0"/>
          </a:p>
        </p:txBody>
      </p:sp>
      <p:sp>
        <p:nvSpPr>
          <p:cNvPr id="48" name="AutoShape 4"/>
          <p:cNvSpPr>
            <a:spLocks noChangeArrowheads="1"/>
          </p:cNvSpPr>
          <p:nvPr/>
        </p:nvSpPr>
        <p:spPr bwMode="gray">
          <a:xfrm rot="5400000">
            <a:off x="7151900" y="3342407"/>
            <a:ext cx="504825" cy="638175"/>
          </a:xfrm>
          <a:prstGeom prst="chevron">
            <a:avLst>
              <a:gd name="adj" fmla="val 52514"/>
            </a:avLst>
          </a:prstGeom>
          <a:solidFill>
            <a:srgbClr val="CCCC00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272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nimBg="1"/>
      <p:bldP spid="49156" grpId="0" animBg="1"/>
      <p:bldP spid="49158" grpId="0" animBg="1"/>
      <p:bldP spid="49162" grpId="0" animBg="1"/>
      <p:bldP spid="49173" grpId="0" animBg="1"/>
      <p:bldP spid="49187" grpId="0" animBg="1"/>
      <p:bldP spid="49190" grpId="0"/>
      <p:bldP spid="41" grpId="0"/>
      <p:bldP spid="42" grpId="0"/>
      <p:bldP spid="43" grpId="0"/>
      <p:bldP spid="44" grpId="0" animBg="1"/>
      <p:bldP spid="45" grpId="0"/>
      <p:bldP spid="46" grpId="0" animBg="1"/>
      <p:bldP spid="47" grpId="0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body" idx="1"/>
          </p:nvPr>
        </p:nvSpPr>
        <p:spPr bwMode="black">
          <a:xfrm>
            <a:off x="85725" y="1219200"/>
            <a:ext cx="8839200" cy="5486400"/>
          </a:xfrm>
          <a:noFill/>
          <a:ln/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1800" dirty="0"/>
              <a:t>GVCN/CVHT </a:t>
            </a:r>
            <a:r>
              <a:rPr lang="en-US" sz="1800" dirty="0" err="1"/>
              <a:t>bên</a:t>
            </a:r>
            <a:r>
              <a:rPr lang="en-US" sz="1800" dirty="0"/>
              <a:t> </a:t>
            </a:r>
            <a:r>
              <a:rPr lang="en-US" sz="1800" dirty="0" err="1"/>
              <a:t>cạnh</a:t>
            </a:r>
            <a:r>
              <a:rPr lang="en-US" sz="1800" dirty="0"/>
              <a:t> </a:t>
            </a:r>
            <a:r>
              <a:rPr lang="en-US" sz="1800" dirty="0" err="1"/>
              <a:t>việc</a:t>
            </a:r>
            <a:r>
              <a:rPr lang="en-US" sz="1800" dirty="0"/>
              <a:t> </a:t>
            </a:r>
            <a:r>
              <a:rPr lang="en-US" sz="1800" dirty="0" err="1"/>
              <a:t>làm</a:t>
            </a:r>
            <a:r>
              <a:rPr lang="en-US" sz="1800" dirty="0"/>
              <a:t> </a:t>
            </a:r>
            <a:r>
              <a:rPr lang="en-US" sz="1800" dirty="0" err="1"/>
              <a:t>hồ</a:t>
            </a:r>
            <a:r>
              <a:rPr lang="en-US" sz="1800" dirty="0"/>
              <a:t> </a:t>
            </a:r>
            <a:r>
              <a:rPr lang="en-US" sz="1800" dirty="0" err="1"/>
              <a:t>sơ</a:t>
            </a:r>
            <a:r>
              <a:rPr lang="en-US" sz="1800" dirty="0"/>
              <a:t>, </a:t>
            </a:r>
            <a:r>
              <a:rPr lang="en-US" sz="1800" dirty="0" err="1"/>
              <a:t>sổ</a:t>
            </a:r>
            <a:r>
              <a:rPr lang="en-US" sz="1800" dirty="0"/>
              <a:t> </a:t>
            </a:r>
            <a:r>
              <a:rPr lang="en-US" sz="1800" dirty="0" err="1"/>
              <a:t>sách</a:t>
            </a:r>
            <a:r>
              <a:rPr lang="en-US" sz="1800" dirty="0"/>
              <a:t>, </a:t>
            </a:r>
            <a:r>
              <a:rPr lang="en-US" sz="1800" dirty="0" err="1"/>
              <a:t>thông</a:t>
            </a:r>
            <a:r>
              <a:rPr lang="en-US" sz="1800" dirty="0"/>
              <a:t> </a:t>
            </a:r>
            <a:r>
              <a:rPr lang="en-US" sz="1800" dirty="0" err="1"/>
              <a:t>báo</a:t>
            </a:r>
            <a:r>
              <a:rPr lang="en-US" sz="1800" dirty="0"/>
              <a:t> </a:t>
            </a:r>
            <a:r>
              <a:rPr lang="en-US" sz="1800" dirty="0" err="1"/>
              <a:t>những</a:t>
            </a:r>
            <a:r>
              <a:rPr lang="en-US" sz="1800" dirty="0"/>
              <a:t> </a:t>
            </a:r>
            <a:r>
              <a:rPr lang="en-US" sz="1800" dirty="0" err="1"/>
              <a:t>thông</a:t>
            </a:r>
            <a:r>
              <a:rPr lang="en-US" sz="1800" dirty="0"/>
              <a:t> tin </a:t>
            </a:r>
            <a:r>
              <a:rPr lang="en-US" sz="1800" dirty="0" err="1"/>
              <a:t>quan</a:t>
            </a:r>
            <a:r>
              <a:rPr lang="en-US" sz="1800" dirty="0"/>
              <a:t> </a:t>
            </a:r>
            <a:r>
              <a:rPr lang="en-US" sz="1800" dirty="0" err="1"/>
              <a:t>trọng</a:t>
            </a:r>
            <a:r>
              <a:rPr lang="en-US" sz="1800" dirty="0"/>
              <a:t> </a:t>
            </a:r>
            <a:r>
              <a:rPr lang="en-US" sz="1800" dirty="0" err="1"/>
              <a:t>của</a:t>
            </a:r>
            <a:r>
              <a:rPr lang="en-US" sz="1800" dirty="0"/>
              <a:t> Ban </a:t>
            </a:r>
            <a:r>
              <a:rPr lang="en-US" sz="1800" dirty="0" err="1"/>
              <a:t>Giám</a:t>
            </a:r>
            <a:r>
              <a:rPr lang="en-US" sz="1800" dirty="0"/>
              <a:t> </a:t>
            </a:r>
            <a:r>
              <a:rPr lang="en-US" sz="1800" dirty="0" err="1"/>
              <a:t>hiệu</a:t>
            </a:r>
            <a:r>
              <a:rPr lang="en-US" sz="1800" dirty="0"/>
              <a:t>, </a:t>
            </a:r>
            <a:r>
              <a:rPr lang="en-US" sz="1800" dirty="0" err="1"/>
              <a:t>Đoàn</a:t>
            </a:r>
            <a:r>
              <a:rPr lang="en-US" sz="1800" dirty="0"/>
              <a:t>, </a:t>
            </a:r>
            <a:r>
              <a:rPr lang="en-US" sz="1800" dirty="0" err="1"/>
              <a:t>Hội</a:t>
            </a:r>
            <a:r>
              <a:rPr lang="en-US" sz="1800" dirty="0"/>
              <a:t>, </a:t>
            </a:r>
            <a:r>
              <a:rPr lang="en-US" sz="1800" dirty="0" err="1"/>
              <a:t>còn</a:t>
            </a:r>
            <a:r>
              <a:rPr lang="en-US" sz="1800" dirty="0"/>
              <a:t> </a:t>
            </a:r>
            <a:r>
              <a:rPr lang="en-US" sz="1800" dirty="0" err="1"/>
              <a:t>phải</a:t>
            </a:r>
            <a:r>
              <a:rPr lang="en-US" sz="1800" dirty="0"/>
              <a:t>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dirty="0" err="1"/>
              <a:t>người</a:t>
            </a:r>
            <a:r>
              <a:rPr lang="en-US" sz="1800" dirty="0"/>
              <a:t> </a:t>
            </a:r>
            <a:r>
              <a:rPr lang="en-US" sz="1800" dirty="0" err="1"/>
              <a:t>hiểu</a:t>
            </a:r>
            <a:r>
              <a:rPr lang="en-US" sz="1800" dirty="0"/>
              <a:t> </a:t>
            </a:r>
            <a:r>
              <a:rPr lang="en-US" sz="1800" dirty="0" err="1"/>
              <a:t>tâm</a:t>
            </a:r>
            <a:r>
              <a:rPr lang="en-US" sz="1800" dirty="0"/>
              <a:t> </a:t>
            </a:r>
            <a:r>
              <a:rPr lang="en-US" sz="1800" dirty="0" err="1"/>
              <a:t>lý</a:t>
            </a:r>
            <a:r>
              <a:rPr lang="en-US" sz="1800" dirty="0"/>
              <a:t> </a:t>
            </a:r>
            <a:r>
              <a:rPr lang="en-US" sz="1800" dirty="0" err="1"/>
              <a:t>của</a:t>
            </a:r>
            <a:r>
              <a:rPr lang="en-US" sz="1800" dirty="0"/>
              <a:t> </a:t>
            </a:r>
            <a:r>
              <a:rPr lang="en-US" sz="1800" dirty="0" err="1"/>
              <a:t>lứa</a:t>
            </a:r>
            <a:r>
              <a:rPr lang="en-US" sz="1800" dirty="0"/>
              <a:t> </a:t>
            </a:r>
            <a:r>
              <a:rPr lang="en-US" sz="1800" dirty="0" err="1"/>
              <a:t>tuổi</a:t>
            </a:r>
            <a:r>
              <a:rPr lang="en-US" sz="1800" dirty="0"/>
              <a:t> </a:t>
            </a:r>
            <a:r>
              <a:rPr lang="en-US" sz="1800" dirty="0" err="1"/>
              <a:t>thanh</a:t>
            </a:r>
            <a:r>
              <a:rPr lang="en-US" sz="1800" dirty="0"/>
              <a:t> </a:t>
            </a:r>
            <a:r>
              <a:rPr lang="en-US" sz="1800" dirty="0" err="1"/>
              <a:t>thiếu</a:t>
            </a:r>
            <a:r>
              <a:rPr lang="en-US" sz="1800" dirty="0"/>
              <a:t> </a:t>
            </a:r>
            <a:r>
              <a:rPr lang="en-US" sz="1800" dirty="0" err="1"/>
              <a:t>niên</a:t>
            </a:r>
            <a:r>
              <a:rPr lang="en-US" sz="1800" dirty="0"/>
              <a:t> </a:t>
            </a:r>
            <a:r>
              <a:rPr lang="en-US" sz="1800" dirty="0" err="1"/>
              <a:t>để</a:t>
            </a:r>
            <a:r>
              <a:rPr lang="en-US" sz="1800" dirty="0"/>
              <a:t> </a:t>
            </a:r>
            <a:r>
              <a:rPr lang="en-US" sz="1800" dirty="0" err="1"/>
              <a:t>có</a:t>
            </a:r>
            <a:r>
              <a:rPr lang="en-US" sz="1800" dirty="0"/>
              <a:t> </a:t>
            </a:r>
            <a:r>
              <a:rPr lang="en-US" sz="1800" dirty="0" err="1"/>
              <a:t>thể</a:t>
            </a:r>
            <a:r>
              <a:rPr lang="en-US" sz="1800" dirty="0"/>
              <a:t> </a:t>
            </a:r>
            <a:r>
              <a:rPr lang="en-US" sz="1800" dirty="0" err="1"/>
              <a:t>động</a:t>
            </a:r>
            <a:r>
              <a:rPr lang="en-US" sz="1800" dirty="0"/>
              <a:t> </a:t>
            </a:r>
            <a:r>
              <a:rPr lang="en-US" sz="1800" dirty="0" err="1"/>
              <a:t>viên</a:t>
            </a:r>
            <a:r>
              <a:rPr lang="en-US" sz="1800" dirty="0"/>
              <a:t>, </a:t>
            </a:r>
            <a:r>
              <a:rPr lang="en-US" sz="1800" dirty="0" err="1"/>
              <a:t>khuyến</a:t>
            </a:r>
            <a:r>
              <a:rPr lang="en-US" sz="1800" dirty="0"/>
              <a:t> </a:t>
            </a:r>
            <a:r>
              <a:rPr lang="en-US" sz="1800" dirty="0" err="1"/>
              <a:t>khích</a:t>
            </a:r>
            <a:r>
              <a:rPr lang="en-US" sz="1800" dirty="0"/>
              <a:t> </a:t>
            </a:r>
            <a:r>
              <a:rPr lang="en-US" sz="1800" dirty="0" err="1" smtClean="0"/>
              <a:t>đối</a:t>
            </a:r>
            <a:r>
              <a:rPr lang="en-US" sz="1800" dirty="0" smtClean="0"/>
              <a:t> </a:t>
            </a:r>
            <a:r>
              <a:rPr lang="en-US" sz="1800" dirty="0" err="1" smtClean="0"/>
              <a:t>với</a:t>
            </a:r>
            <a:r>
              <a:rPr lang="en-US" sz="1800" dirty="0" smtClean="0"/>
              <a:t> </a:t>
            </a:r>
            <a:r>
              <a:rPr lang="en-US" sz="1800" dirty="0" err="1" smtClean="0"/>
              <a:t>các</a:t>
            </a:r>
            <a:r>
              <a:rPr lang="en-US" sz="1800" dirty="0" smtClean="0"/>
              <a:t> </a:t>
            </a:r>
            <a:r>
              <a:rPr lang="en-US" sz="1800" dirty="0" err="1"/>
              <a:t>em</a:t>
            </a:r>
            <a:r>
              <a:rPr lang="en-US" sz="1800" dirty="0"/>
              <a:t> </a:t>
            </a:r>
            <a:r>
              <a:rPr lang="en-US" sz="1800" dirty="0" err="1"/>
              <a:t>học</a:t>
            </a:r>
            <a:r>
              <a:rPr lang="en-US" sz="1800" dirty="0"/>
              <a:t> </a:t>
            </a:r>
            <a:r>
              <a:rPr lang="en-US" sz="1800" dirty="0" err="1" smtClean="0"/>
              <a:t>tập</a:t>
            </a:r>
            <a:r>
              <a:rPr lang="en-US" sz="1800" dirty="0" smtClean="0"/>
              <a:t> </a:t>
            </a:r>
            <a:r>
              <a:rPr lang="en-US" sz="1800" dirty="0" err="1" smtClean="0"/>
              <a:t>sa</a:t>
            </a:r>
            <a:r>
              <a:rPr lang="en-US" sz="1800" dirty="0" smtClean="0"/>
              <a:t> </a:t>
            </a:r>
            <a:r>
              <a:rPr lang="en-US" sz="1800" dirty="0" err="1" smtClean="0"/>
              <a:t>sút</a:t>
            </a:r>
            <a:r>
              <a:rPr lang="en-US" sz="1800" dirty="0" smtClean="0"/>
              <a:t> </a:t>
            </a:r>
            <a:r>
              <a:rPr lang="en-US" sz="1800" dirty="0" err="1" smtClean="0"/>
              <a:t>hoặc</a:t>
            </a:r>
            <a:r>
              <a:rPr lang="en-US" sz="1800" dirty="0" smtClean="0"/>
              <a:t> </a:t>
            </a:r>
            <a:r>
              <a:rPr lang="en-US" sz="1800" dirty="0" err="1"/>
              <a:t>có</a:t>
            </a:r>
            <a:r>
              <a:rPr lang="en-US" sz="1800" dirty="0"/>
              <a:t> </a:t>
            </a:r>
            <a:r>
              <a:rPr lang="en-US" sz="1800" dirty="0" err="1"/>
              <a:t>chuyện</a:t>
            </a:r>
            <a:r>
              <a:rPr lang="en-US" sz="1800" dirty="0"/>
              <a:t> </a:t>
            </a:r>
            <a:r>
              <a:rPr lang="en-US" sz="1800" dirty="0" err="1"/>
              <a:t>buồn</a:t>
            </a:r>
            <a:r>
              <a:rPr lang="en-US" sz="1800" dirty="0"/>
              <a:t> </a:t>
            </a:r>
            <a:r>
              <a:rPr lang="en-US" sz="1800" dirty="0" err="1"/>
              <a:t>trong</a:t>
            </a:r>
            <a:r>
              <a:rPr lang="en-US" sz="1800" dirty="0"/>
              <a:t> </a:t>
            </a:r>
            <a:r>
              <a:rPr lang="en-US" sz="1800" dirty="0" err="1"/>
              <a:t>gia</a:t>
            </a:r>
            <a:r>
              <a:rPr lang="en-US" sz="1800" dirty="0"/>
              <a:t> </a:t>
            </a:r>
            <a:r>
              <a:rPr lang="en-US" sz="1800" dirty="0" err="1" smtClean="0"/>
              <a:t>đình</a:t>
            </a:r>
            <a:r>
              <a:rPr lang="en-US" sz="1800" dirty="0" smtClean="0"/>
              <a:t>. </a:t>
            </a:r>
            <a:r>
              <a:rPr lang="en-US" sz="1800" dirty="0" err="1" smtClean="0"/>
              <a:t>Kịp</a:t>
            </a:r>
            <a:r>
              <a:rPr lang="en-US" sz="1800" dirty="0" smtClean="0"/>
              <a:t> </a:t>
            </a:r>
            <a:r>
              <a:rPr lang="en-US" sz="1800" dirty="0" err="1"/>
              <a:t>thời</a:t>
            </a:r>
            <a:r>
              <a:rPr lang="en-US" sz="1800" dirty="0"/>
              <a:t> </a:t>
            </a:r>
            <a:r>
              <a:rPr lang="en-US" sz="1800" dirty="0" err="1"/>
              <a:t>uốn</a:t>
            </a:r>
            <a:r>
              <a:rPr lang="en-US" sz="1800" dirty="0"/>
              <a:t> </a:t>
            </a:r>
            <a:r>
              <a:rPr lang="en-US" sz="1800" dirty="0" err="1"/>
              <a:t>nắn</a:t>
            </a:r>
            <a:r>
              <a:rPr lang="en-US" sz="1800" dirty="0"/>
              <a:t>, </a:t>
            </a:r>
            <a:r>
              <a:rPr lang="en-US" sz="1800" dirty="0" err="1"/>
              <a:t>nhắc</a:t>
            </a:r>
            <a:r>
              <a:rPr lang="en-US" sz="1800" dirty="0"/>
              <a:t> </a:t>
            </a:r>
            <a:r>
              <a:rPr lang="en-US" sz="1800" dirty="0" err="1"/>
              <a:t>nhở</a:t>
            </a:r>
            <a:r>
              <a:rPr lang="en-US" sz="1800" dirty="0"/>
              <a:t> </a:t>
            </a:r>
            <a:r>
              <a:rPr lang="en-US" sz="1800" dirty="0" err="1"/>
              <a:t>khi</a:t>
            </a:r>
            <a:r>
              <a:rPr lang="en-US" sz="1800" dirty="0"/>
              <a:t> </a:t>
            </a:r>
            <a:r>
              <a:rPr lang="en-US" sz="1800" dirty="0" err="1"/>
              <a:t>các</a:t>
            </a:r>
            <a:r>
              <a:rPr lang="en-US" sz="1800" dirty="0"/>
              <a:t> </a:t>
            </a:r>
            <a:r>
              <a:rPr lang="en-US" sz="1800" dirty="0" err="1"/>
              <a:t>em</a:t>
            </a:r>
            <a:r>
              <a:rPr lang="en-US" sz="1800" dirty="0"/>
              <a:t> </a:t>
            </a:r>
            <a:r>
              <a:rPr lang="en-US" sz="1800" dirty="0" err="1"/>
              <a:t>gặp</a:t>
            </a:r>
            <a:r>
              <a:rPr lang="en-US" sz="1800" dirty="0"/>
              <a:t> </a:t>
            </a:r>
            <a:r>
              <a:rPr lang="en-US" sz="1800" dirty="0" err="1"/>
              <a:t>phải</a:t>
            </a:r>
            <a:r>
              <a:rPr lang="en-US" sz="1800" dirty="0"/>
              <a:t> </a:t>
            </a:r>
            <a:r>
              <a:rPr lang="en-US" sz="1800" dirty="0" err="1"/>
              <a:t>sai</a:t>
            </a:r>
            <a:r>
              <a:rPr lang="en-US" sz="1800" dirty="0"/>
              <a:t> </a:t>
            </a:r>
            <a:r>
              <a:rPr lang="en-US" sz="1800" dirty="0" err="1"/>
              <a:t>lầm</a:t>
            </a:r>
            <a:r>
              <a:rPr lang="en-US" sz="1800" dirty="0"/>
              <a:t>. </a:t>
            </a:r>
            <a:r>
              <a:rPr lang="en-US" sz="1800" dirty="0" err="1"/>
              <a:t>Ngoài</a:t>
            </a:r>
            <a:r>
              <a:rPr lang="en-US" sz="1800" dirty="0"/>
              <a:t> </a:t>
            </a:r>
            <a:r>
              <a:rPr lang="en-US" sz="1800" dirty="0" err="1"/>
              <a:t>ra</a:t>
            </a:r>
            <a:r>
              <a:rPr lang="en-US" sz="1800" dirty="0"/>
              <a:t> </a:t>
            </a:r>
            <a:r>
              <a:rPr lang="en-US" sz="1800" dirty="0" smtClean="0"/>
              <a:t>GVCN/CVHT </a:t>
            </a:r>
            <a:r>
              <a:rPr lang="en-US" sz="1800" dirty="0" err="1" smtClean="0"/>
              <a:t>còn</a:t>
            </a:r>
            <a:r>
              <a:rPr lang="en-US" sz="1800" dirty="0" smtClean="0"/>
              <a:t> </a:t>
            </a:r>
            <a:r>
              <a:rPr lang="en-US" sz="1800" dirty="0" err="1"/>
              <a:t>phải</a:t>
            </a:r>
            <a:r>
              <a:rPr lang="en-US" sz="1800" dirty="0"/>
              <a:t>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dirty="0" err="1"/>
              <a:t>người</a:t>
            </a:r>
            <a:r>
              <a:rPr lang="en-US" sz="1800" dirty="0"/>
              <a:t> </a:t>
            </a:r>
            <a:r>
              <a:rPr lang="en-US" sz="1800" dirty="0" err="1"/>
              <a:t>tận</a:t>
            </a:r>
            <a:r>
              <a:rPr lang="en-US" sz="1800" dirty="0"/>
              <a:t> </a:t>
            </a:r>
            <a:r>
              <a:rPr lang="en-US" sz="1800" dirty="0" err="1"/>
              <a:t>tình</a:t>
            </a:r>
            <a:r>
              <a:rPr lang="en-US" sz="1800" dirty="0"/>
              <a:t> </a:t>
            </a:r>
            <a:r>
              <a:rPr lang="en-US" sz="1800" dirty="0" err="1"/>
              <a:t>hướng</a:t>
            </a:r>
            <a:r>
              <a:rPr lang="en-US" sz="1800" dirty="0"/>
              <a:t> </a:t>
            </a:r>
            <a:r>
              <a:rPr lang="en-US" sz="1800" dirty="0" err="1"/>
              <a:t>dẫn</a:t>
            </a:r>
            <a:r>
              <a:rPr lang="en-US" sz="1800" dirty="0"/>
              <a:t> </a:t>
            </a:r>
            <a:r>
              <a:rPr lang="en-US" sz="1800" dirty="0" err="1"/>
              <a:t>khi</a:t>
            </a:r>
            <a:r>
              <a:rPr lang="en-US" sz="1800" dirty="0"/>
              <a:t> </a:t>
            </a:r>
            <a:r>
              <a:rPr lang="en-US" sz="1800" dirty="0" err="1"/>
              <a:t>các</a:t>
            </a:r>
            <a:r>
              <a:rPr lang="en-US" sz="1800" dirty="0"/>
              <a:t> </a:t>
            </a:r>
            <a:r>
              <a:rPr lang="en-US" sz="1800" dirty="0" err="1"/>
              <a:t>em</a:t>
            </a:r>
            <a:r>
              <a:rPr lang="en-US" sz="1800" dirty="0"/>
              <a:t> </a:t>
            </a:r>
            <a:r>
              <a:rPr lang="en-US" sz="1800" dirty="0" err="1"/>
              <a:t>chưa</a:t>
            </a:r>
            <a:r>
              <a:rPr lang="en-US" sz="1800" dirty="0"/>
              <a:t> </a:t>
            </a:r>
            <a:r>
              <a:rPr lang="en-US" sz="1800" dirty="0" err="1"/>
              <a:t>biết</a:t>
            </a:r>
            <a:r>
              <a:rPr lang="en-US" sz="1800" dirty="0"/>
              <a:t> </a:t>
            </a:r>
            <a:r>
              <a:rPr lang="en-US" sz="1800" dirty="0" err="1"/>
              <a:t>chọn</a:t>
            </a:r>
            <a:r>
              <a:rPr lang="en-US" sz="1800" dirty="0"/>
              <a:t> </a:t>
            </a:r>
            <a:r>
              <a:rPr lang="en-US" sz="1800" dirty="0" err="1"/>
              <a:t>phương</a:t>
            </a:r>
            <a:r>
              <a:rPr lang="en-US" sz="1800" dirty="0"/>
              <a:t> </a:t>
            </a:r>
            <a:r>
              <a:rPr lang="en-US" sz="1800" dirty="0" err="1"/>
              <a:t>pháp</a:t>
            </a:r>
            <a:r>
              <a:rPr lang="en-US" sz="1800" dirty="0"/>
              <a:t> </a:t>
            </a:r>
            <a:r>
              <a:rPr lang="en-US" sz="1800" dirty="0" err="1"/>
              <a:t>nào</a:t>
            </a:r>
            <a:r>
              <a:rPr lang="en-US" sz="1800" dirty="0"/>
              <a:t> </a:t>
            </a:r>
            <a:r>
              <a:rPr lang="en-US" sz="1800" dirty="0" err="1"/>
              <a:t>học</a:t>
            </a:r>
            <a:r>
              <a:rPr lang="en-US" sz="1800" dirty="0"/>
              <a:t> </a:t>
            </a:r>
            <a:r>
              <a:rPr lang="en-US" sz="1800" dirty="0" err="1"/>
              <a:t>tập</a:t>
            </a:r>
            <a:r>
              <a:rPr lang="en-US" sz="1800" dirty="0"/>
              <a:t> </a:t>
            </a:r>
            <a:r>
              <a:rPr lang="en-US" sz="1800" dirty="0" err="1"/>
              <a:t>để</a:t>
            </a:r>
            <a:r>
              <a:rPr lang="en-US" sz="1800" dirty="0"/>
              <a:t> </a:t>
            </a:r>
            <a:r>
              <a:rPr lang="en-US" sz="1800" dirty="0" err="1"/>
              <a:t>có</a:t>
            </a:r>
            <a:r>
              <a:rPr lang="en-US" sz="1800" dirty="0"/>
              <a:t> </a:t>
            </a:r>
            <a:r>
              <a:rPr lang="en-US" sz="1800" dirty="0" err="1"/>
              <a:t>thể</a:t>
            </a:r>
            <a:r>
              <a:rPr lang="en-US" sz="1800" dirty="0"/>
              <a:t> </a:t>
            </a:r>
            <a:r>
              <a:rPr lang="en-US" sz="1800" dirty="0" err="1"/>
              <a:t>đạt</a:t>
            </a:r>
            <a:r>
              <a:rPr lang="en-US" sz="1800" dirty="0"/>
              <a:t> </a:t>
            </a:r>
            <a:r>
              <a:rPr lang="en-US" sz="1800" dirty="0" err="1"/>
              <a:t>kết</a:t>
            </a:r>
            <a:r>
              <a:rPr lang="en-US" sz="1800" dirty="0"/>
              <a:t> </a:t>
            </a:r>
            <a:r>
              <a:rPr lang="en-US" sz="1800" dirty="0" err="1"/>
              <a:t>quả</a:t>
            </a:r>
            <a:r>
              <a:rPr lang="en-US" sz="1800" dirty="0"/>
              <a:t> </a:t>
            </a:r>
            <a:r>
              <a:rPr lang="en-US" sz="1800" dirty="0" err="1"/>
              <a:t>tốt</a:t>
            </a:r>
            <a:r>
              <a:rPr lang="en-US" sz="1800" dirty="0" smtClean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18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1800" dirty="0" err="1" smtClean="0"/>
              <a:t>Công</a:t>
            </a:r>
            <a:r>
              <a:rPr lang="en-US" sz="1800" dirty="0" smtClean="0"/>
              <a:t> </a:t>
            </a:r>
            <a:r>
              <a:rPr lang="en-US" sz="1800" dirty="0" err="1"/>
              <a:t>tác</a:t>
            </a:r>
            <a:r>
              <a:rPr lang="en-US" sz="1800" dirty="0"/>
              <a:t> GVCN/CVHT </a:t>
            </a:r>
            <a:r>
              <a:rPr lang="en-US" sz="1800" dirty="0" err="1"/>
              <a:t>dù</a:t>
            </a:r>
            <a:r>
              <a:rPr lang="en-US" sz="1800" dirty="0"/>
              <a:t> </a:t>
            </a:r>
            <a:r>
              <a:rPr lang="en-US" sz="1800" dirty="0" err="1"/>
              <a:t>có</a:t>
            </a:r>
            <a:r>
              <a:rPr lang="en-US" sz="1800" dirty="0"/>
              <a:t> </a:t>
            </a:r>
            <a:r>
              <a:rPr lang="en-US" sz="1800" dirty="0" err="1"/>
              <a:t>khó</a:t>
            </a:r>
            <a:r>
              <a:rPr lang="en-US" sz="1800" dirty="0"/>
              <a:t> </a:t>
            </a:r>
            <a:r>
              <a:rPr lang="en-US" sz="1800" dirty="0" err="1"/>
              <a:t>khăn</a:t>
            </a:r>
            <a:r>
              <a:rPr lang="en-US" sz="1800" dirty="0"/>
              <a:t> </a:t>
            </a:r>
            <a:r>
              <a:rPr lang="en-US" sz="1800" dirty="0" err="1" smtClean="0"/>
              <a:t>nhưng</a:t>
            </a:r>
            <a:r>
              <a:rPr lang="en-US" sz="1800" dirty="0"/>
              <a:t> </a:t>
            </a:r>
            <a:r>
              <a:rPr lang="en-US" sz="1800" dirty="0" err="1" smtClean="0"/>
              <a:t>thông</a:t>
            </a:r>
            <a:r>
              <a:rPr lang="en-US" sz="1800" dirty="0" smtClean="0"/>
              <a:t> </a:t>
            </a:r>
            <a:r>
              <a:rPr lang="en-US" sz="1800" dirty="0" smtClean="0"/>
              <a:t>qua </a:t>
            </a:r>
            <a:r>
              <a:rPr lang="en-US" sz="1800" dirty="0" err="1"/>
              <a:t>công</a:t>
            </a:r>
            <a:r>
              <a:rPr lang="en-US" sz="1800" dirty="0"/>
              <a:t> </a:t>
            </a:r>
            <a:r>
              <a:rPr lang="en-US" sz="1800" dirty="0" err="1"/>
              <a:t>tác</a:t>
            </a:r>
            <a:r>
              <a:rPr lang="en-US" sz="1800" dirty="0"/>
              <a:t> </a:t>
            </a:r>
            <a:r>
              <a:rPr lang="en-US" sz="1800" dirty="0" err="1" smtClean="0"/>
              <a:t>này</a:t>
            </a:r>
            <a:r>
              <a:rPr lang="en-US" sz="1800" dirty="0" smtClean="0"/>
              <a:t>, </a:t>
            </a:r>
            <a:r>
              <a:rPr lang="en-US" sz="1800" dirty="0"/>
              <a:t>GVCN/CVHT </a:t>
            </a:r>
            <a:r>
              <a:rPr lang="en-US" sz="1800" dirty="0" err="1"/>
              <a:t>sẽ</a:t>
            </a:r>
            <a:r>
              <a:rPr lang="en-US" sz="1800" dirty="0"/>
              <a:t> </a:t>
            </a:r>
            <a:r>
              <a:rPr lang="en-US" sz="1800" dirty="0" err="1"/>
              <a:t>nhận</a:t>
            </a:r>
            <a:r>
              <a:rPr lang="en-US" sz="1800" dirty="0"/>
              <a:t> </a:t>
            </a:r>
            <a:r>
              <a:rPr lang="en-US" sz="1800" dirty="0" err="1"/>
              <a:t>được</a:t>
            </a:r>
            <a:r>
              <a:rPr lang="en-US" sz="1800" dirty="0"/>
              <a:t> </a:t>
            </a:r>
            <a:r>
              <a:rPr lang="en-US" sz="1800" dirty="0" err="1"/>
              <a:t>nhiều</a:t>
            </a:r>
            <a:r>
              <a:rPr lang="en-US" sz="1800" dirty="0"/>
              <a:t> </a:t>
            </a:r>
            <a:r>
              <a:rPr lang="en-US" sz="1800" dirty="0" err="1"/>
              <a:t>tình</a:t>
            </a:r>
            <a:r>
              <a:rPr lang="en-US" sz="1800" dirty="0"/>
              <a:t> </a:t>
            </a:r>
            <a:r>
              <a:rPr lang="en-US" sz="1800" dirty="0" err="1"/>
              <a:t>cảm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en-US" sz="1800" dirty="0" err="1"/>
              <a:t>sự</a:t>
            </a:r>
            <a:r>
              <a:rPr lang="en-US" sz="1800" dirty="0"/>
              <a:t> tin </a:t>
            </a:r>
            <a:r>
              <a:rPr lang="en-US" sz="1800" dirty="0" err="1"/>
              <a:t>tưởng</a:t>
            </a:r>
            <a:r>
              <a:rPr lang="en-US" sz="1800" dirty="0"/>
              <a:t> </a:t>
            </a:r>
            <a:r>
              <a:rPr lang="en-US" sz="1800" dirty="0" err="1"/>
              <a:t>của</a:t>
            </a:r>
            <a:r>
              <a:rPr lang="en-US" sz="1800" dirty="0"/>
              <a:t> </a:t>
            </a:r>
            <a:r>
              <a:rPr lang="en-US" sz="1800" dirty="0" err="1"/>
              <a:t>các</a:t>
            </a:r>
            <a:r>
              <a:rPr lang="en-US" sz="1800" dirty="0"/>
              <a:t> </a:t>
            </a:r>
            <a:r>
              <a:rPr lang="en-US" sz="1800" dirty="0" err="1"/>
              <a:t>em</a:t>
            </a:r>
            <a:r>
              <a:rPr lang="en-US" sz="1800" dirty="0"/>
              <a:t> HSSV </a:t>
            </a:r>
            <a:r>
              <a:rPr lang="en-US" sz="1800" dirty="0" err="1"/>
              <a:t>đối</a:t>
            </a:r>
            <a:r>
              <a:rPr lang="en-US" sz="1800" dirty="0"/>
              <a:t> </a:t>
            </a:r>
            <a:r>
              <a:rPr lang="en-US" sz="1800" dirty="0" err="1"/>
              <a:t>với</a:t>
            </a:r>
            <a:r>
              <a:rPr lang="en-US" sz="1800" dirty="0"/>
              <a:t> </a:t>
            </a:r>
            <a:r>
              <a:rPr lang="en-US" sz="1800" dirty="0" err="1"/>
              <a:t>mình</a:t>
            </a:r>
            <a:r>
              <a:rPr lang="en-US" sz="1800" dirty="0"/>
              <a:t>. </a:t>
            </a:r>
            <a:r>
              <a:rPr lang="en-US" sz="1800" dirty="0" err="1"/>
              <a:t>Muốn</a:t>
            </a:r>
            <a:r>
              <a:rPr lang="en-US" sz="1800" dirty="0"/>
              <a:t> </a:t>
            </a:r>
            <a:r>
              <a:rPr lang="en-US" sz="1800" dirty="0" err="1"/>
              <a:t>công</a:t>
            </a:r>
            <a:r>
              <a:rPr lang="en-US" sz="1800" dirty="0"/>
              <a:t> </a:t>
            </a:r>
            <a:r>
              <a:rPr lang="en-US" sz="1800" dirty="0" err="1"/>
              <a:t>tác</a:t>
            </a:r>
            <a:r>
              <a:rPr lang="en-US" sz="1800" dirty="0"/>
              <a:t> GVCN/CVHT </a:t>
            </a:r>
            <a:r>
              <a:rPr lang="en-US" sz="1800" dirty="0" err="1"/>
              <a:t>thành</a:t>
            </a:r>
            <a:r>
              <a:rPr lang="en-US" sz="1800" dirty="0"/>
              <a:t> </a:t>
            </a:r>
            <a:r>
              <a:rPr lang="en-US" sz="1800" dirty="0" err="1"/>
              <a:t>công</a:t>
            </a:r>
            <a:r>
              <a:rPr lang="en-US" sz="1800" dirty="0"/>
              <a:t> </a:t>
            </a:r>
            <a:r>
              <a:rPr lang="en-US" sz="1800" dirty="0" err="1"/>
              <a:t>thì</a:t>
            </a:r>
            <a:r>
              <a:rPr lang="en-US" sz="1800" dirty="0"/>
              <a:t> </a:t>
            </a:r>
            <a:r>
              <a:rPr lang="en-US" sz="1800" dirty="0" err="1"/>
              <a:t>người</a:t>
            </a:r>
            <a:r>
              <a:rPr lang="en-US" sz="1800" dirty="0"/>
              <a:t> GVCN/CVHT </a:t>
            </a:r>
            <a:r>
              <a:rPr lang="en-US" sz="1800" dirty="0" err="1"/>
              <a:t>cần</a:t>
            </a:r>
            <a:r>
              <a:rPr lang="en-US" sz="1800" dirty="0"/>
              <a:t> </a:t>
            </a:r>
            <a:r>
              <a:rPr lang="en-US" sz="1800" dirty="0" err="1"/>
              <a:t>phải</a:t>
            </a:r>
            <a:r>
              <a:rPr lang="en-US" sz="1800" dirty="0"/>
              <a:t> </a:t>
            </a:r>
            <a:r>
              <a:rPr lang="en-US" sz="1800" dirty="0" err="1"/>
              <a:t>nhiệt</a:t>
            </a:r>
            <a:r>
              <a:rPr lang="en-US" sz="1800" dirty="0"/>
              <a:t> </a:t>
            </a:r>
            <a:r>
              <a:rPr lang="en-US" sz="1800" dirty="0" err="1"/>
              <a:t>tình</a:t>
            </a:r>
            <a:r>
              <a:rPr lang="en-US" sz="1800" dirty="0"/>
              <a:t>, </a:t>
            </a:r>
            <a:r>
              <a:rPr lang="en-US" sz="1800" dirty="0" err="1"/>
              <a:t>kể</a:t>
            </a:r>
            <a:r>
              <a:rPr lang="en-US" sz="1800" dirty="0"/>
              <a:t> </a:t>
            </a:r>
            <a:r>
              <a:rPr lang="en-US" sz="1800" dirty="0" err="1"/>
              <a:t>cả</a:t>
            </a:r>
            <a:r>
              <a:rPr lang="en-US" sz="1800" dirty="0"/>
              <a:t> </a:t>
            </a:r>
            <a:r>
              <a:rPr lang="en-US" sz="1800" dirty="0" err="1"/>
              <a:t>kiên</a:t>
            </a:r>
            <a:r>
              <a:rPr lang="en-US" sz="1800" dirty="0"/>
              <a:t> </a:t>
            </a:r>
            <a:r>
              <a:rPr lang="en-US" sz="1800" dirty="0" err="1"/>
              <a:t>nhẫn</a:t>
            </a:r>
            <a:r>
              <a:rPr lang="en-US" sz="1800" dirty="0"/>
              <a:t>, </a:t>
            </a:r>
            <a:r>
              <a:rPr lang="en-US" sz="1800" dirty="0" err="1"/>
              <a:t>có</a:t>
            </a:r>
            <a:r>
              <a:rPr lang="en-US" sz="1800" dirty="0"/>
              <a:t> </a:t>
            </a:r>
            <a:r>
              <a:rPr lang="en-US" sz="1800" dirty="0" err="1"/>
              <a:t>tình</a:t>
            </a:r>
            <a:r>
              <a:rPr lang="en-US" sz="1800" dirty="0"/>
              <a:t> </a:t>
            </a:r>
            <a:r>
              <a:rPr lang="en-US" sz="1800" dirty="0" err="1"/>
              <a:t>yêu</a:t>
            </a:r>
            <a:r>
              <a:rPr lang="en-US" sz="1800" dirty="0"/>
              <a:t> </a:t>
            </a:r>
            <a:r>
              <a:rPr lang="en-US" sz="1800" dirty="0" err="1"/>
              <a:t>thương</a:t>
            </a:r>
            <a:r>
              <a:rPr lang="en-US" sz="1800" dirty="0"/>
              <a:t> </a:t>
            </a:r>
            <a:r>
              <a:rPr lang="en-US" sz="1800" dirty="0" err="1"/>
              <a:t>đối</a:t>
            </a:r>
            <a:r>
              <a:rPr lang="en-US" sz="1800" dirty="0"/>
              <a:t> </a:t>
            </a:r>
            <a:r>
              <a:rPr lang="en-US" sz="1800" dirty="0" err="1"/>
              <a:t>với</a:t>
            </a:r>
            <a:r>
              <a:rPr lang="en-US" sz="1800" dirty="0"/>
              <a:t> </a:t>
            </a:r>
            <a:r>
              <a:rPr lang="en-US" sz="1800" dirty="0" err="1"/>
              <a:t>các</a:t>
            </a:r>
            <a:r>
              <a:rPr lang="en-US" sz="1800" dirty="0"/>
              <a:t> </a:t>
            </a:r>
            <a:r>
              <a:rPr lang="en-US" sz="1800" dirty="0" err="1"/>
              <a:t>em</a:t>
            </a:r>
            <a:r>
              <a:rPr lang="en-US" sz="1800" dirty="0"/>
              <a:t> HSSV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en-US" sz="1800" dirty="0" err="1"/>
              <a:t>phải</a:t>
            </a:r>
            <a:r>
              <a:rPr lang="en-US" sz="1800" dirty="0"/>
              <a:t>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dirty="0" err="1"/>
              <a:t>người</a:t>
            </a:r>
            <a:r>
              <a:rPr lang="en-US" sz="1800" dirty="0"/>
              <a:t> </a:t>
            </a:r>
            <a:r>
              <a:rPr lang="en-US" sz="1800" dirty="0" err="1"/>
              <a:t>giáo</a:t>
            </a:r>
            <a:r>
              <a:rPr lang="en-US" sz="1800" dirty="0"/>
              <a:t> </a:t>
            </a:r>
            <a:r>
              <a:rPr lang="en-US" sz="1800" dirty="0" err="1"/>
              <a:t>viên</a:t>
            </a:r>
            <a:r>
              <a:rPr lang="en-US" sz="1800" dirty="0"/>
              <a:t> </a:t>
            </a:r>
            <a:r>
              <a:rPr lang="en-US" sz="1800" dirty="0" err="1"/>
              <a:t>gương</a:t>
            </a:r>
            <a:r>
              <a:rPr lang="en-US" sz="1800" dirty="0"/>
              <a:t> </a:t>
            </a:r>
            <a:r>
              <a:rPr lang="en-US" sz="1800" dirty="0" err="1"/>
              <a:t>mẫu</a:t>
            </a:r>
            <a:r>
              <a:rPr lang="en-US" sz="1800" dirty="0"/>
              <a:t> </a:t>
            </a:r>
            <a:r>
              <a:rPr lang="en-US" sz="1800" dirty="0" err="1"/>
              <a:t>cho</a:t>
            </a:r>
            <a:r>
              <a:rPr lang="en-US" sz="1800" dirty="0"/>
              <a:t> </a:t>
            </a:r>
            <a:r>
              <a:rPr lang="en-US" sz="1800" dirty="0" err="1"/>
              <a:t>các</a:t>
            </a:r>
            <a:r>
              <a:rPr lang="en-US" sz="1800" dirty="0"/>
              <a:t> </a:t>
            </a:r>
            <a:r>
              <a:rPr lang="en-US" sz="1800" dirty="0" err="1"/>
              <a:t>em</a:t>
            </a:r>
            <a:r>
              <a:rPr lang="en-US" sz="1800" dirty="0"/>
              <a:t> </a:t>
            </a:r>
            <a:r>
              <a:rPr lang="en-US" sz="1800" dirty="0" err="1"/>
              <a:t>noi</a:t>
            </a:r>
            <a:r>
              <a:rPr lang="en-US" sz="1800" dirty="0"/>
              <a:t> </a:t>
            </a:r>
            <a:r>
              <a:rPr lang="en-US" sz="1800" dirty="0" err="1"/>
              <a:t>theo</a:t>
            </a:r>
            <a:r>
              <a:rPr lang="en-US" sz="1800" dirty="0" err="1" smtClean="0"/>
              <a:t>.</a:t>
            </a:r>
            <a:endParaRPr lang="en-US" sz="1800" dirty="0" smtClean="0"/>
          </a:p>
          <a:p>
            <a:pPr marL="0" indent="0" algn="just">
              <a:spcBef>
                <a:spcPts val="0"/>
              </a:spcBef>
              <a:buNone/>
            </a:pPr>
            <a:endParaRPr lang="en-US" sz="18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1800" dirty="0" err="1" smtClean="0"/>
              <a:t>Công</a:t>
            </a:r>
            <a:r>
              <a:rPr lang="en-US" sz="1800" dirty="0" smtClean="0"/>
              <a:t> </a:t>
            </a:r>
            <a:r>
              <a:rPr lang="en-US" sz="1800" dirty="0" err="1"/>
              <a:t>việc</a:t>
            </a:r>
            <a:r>
              <a:rPr lang="en-US" sz="1800" dirty="0"/>
              <a:t> GVCN/CVHT </a:t>
            </a:r>
            <a:r>
              <a:rPr lang="en-US" sz="1800" dirty="0" err="1"/>
              <a:t>ưu</a:t>
            </a:r>
            <a:r>
              <a:rPr lang="en-US" sz="1800" dirty="0"/>
              <a:t> </a:t>
            </a:r>
            <a:r>
              <a:rPr lang="en-US" sz="1800" dirty="0" err="1"/>
              <a:t>tiên</a:t>
            </a:r>
            <a:r>
              <a:rPr lang="en-US" sz="1800" dirty="0"/>
              <a:t> </a:t>
            </a:r>
            <a:r>
              <a:rPr lang="en-US" sz="1800" dirty="0" err="1"/>
              <a:t>dùng</a:t>
            </a:r>
            <a:r>
              <a:rPr lang="en-US" sz="1800" dirty="0"/>
              <a:t> </a:t>
            </a:r>
            <a:r>
              <a:rPr lang="en-US" sz="1800" dirty="0" err="1"/>
              <a:t>tâm</a:t>
            </a:r>
            <a:r>
              <a:rPr lang="en-US" sz="1800" dirty="0"/>
              <a:t> </a:t>
            </a:r>
            <a:r>
              <a:rPr lang="en-US" sz="1800" dirty="0" err="1"/>
              <a:t>lý</a:t>
            </a:r>
            <a:r>
              <a:rPr lang="en-US" sz="1800" dirty="0"/>
              <a:t> </a:t>
            </a:r>
            <a:r>
              <a:rPr lang="en-US" sz="1800" dirty="0" err="1"/>
              <a:t>để</a:t>
            </a:r>
            <a:r>
              <a:rPr lang="en-US" sz="1800" dirty="0"/>
              <a:t> </a:t>
            </a:r>
            <a:r>
              <a:rPr lang="en-US" sz="1800" dirty="0" err="1"/>
              <a:t>định</a:t>
            </a:r>
            <a:r>
              <a:rPr lang="en-US" sz="1800" dirty="0"/>
              <a:t> </a:t>
            </a:r>
            <a:r>
              <a:rPr lang="en-US" sz="1800" dirty="0" err="1"/>
              <a:t>hướng</a:t>
            </a:r>
            <a:r>
              <a:rPr lang="en-US" sz="1800" dirty="0"/>
              <a:t>, </a:t>
            </a:r>
            <a:r>
              <a:rPr lang="en-US" sz="1800" dirty="0" err="1"/>
              <a:t>dẫn</a:t>
            </a:r>
            <a:r>
              <a:rPr lang="en-US" sz="1800" dirty="0"/>
              <a:t> </a:t>
            </a:r>
            <a:r>
              <a:rPr lang="en-US" sz="1800" dirty="0" err="1"/>
              <a:t>dắt</a:t>
            </a:r>
            <a:r>
              <a:rPr lang="en-US" sz="1800" dirty="0"/>
              <a:t> HSSV, </a:t>
            </a:r>
            <a:r>
              <a:rPr lang="en-US" sz="1800" dirty="0" err="1"/>
              <a:t>không</a:t>
            </a:r>
            <a:r>
              <a:rPr lang="en-US" sz="1800" dirty="0"/>
              <a:t> </a:t>
            </a:r>
            <a:r>
              <a:rPr lang="en-US" sz="1800" dirty="0" err="1"/>
              <a:t>phải</a:t>
            </a:r>
            <a:r>
              <a:rPr lang="en-US" sz="1800" dirty="0"/>
              <a:t> 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dirty="0" err="1"/>
              <a:t>dùng</a:t>
            </a:r>
            <a:r>
              <a:rPr lang="en-US" sz="1800" dirty="0"/>
              <a:t> </a:t>
            </a:r>
            <a:r>
              <a:rPr lang="en-US" sz="1800" dirty="0" err="1"/>
              <a:t>nội</a:t>
            </a:r>
            <a:r>
              <a:rPr lang="en-US" sz="1800" dirty="0"/>
              <a:t> </a:t>
            </a:r>
            <a:r>
              <a:rPr lang="en-US" sz="1800" dirty="0" err="1"/>
              <a:t>quy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en-US" sz="1800" dirty="0" err="1"/>
              <a:t>quy</a:t>
            </a:r>
            <a:r>
              <a:rPr lang="en-US" sz="1800" dirty="0"/>
              <a:t> </a:t>
            </a:r>
            <a:r>
              <a:rPr lang="en-US" sz="1800" dirty="0" err="1"/>
              <a:t>chế</a:t>
            </a:r>
            <a:r>
              <a:rPr lang="en-US" sz="1800" dirty="0"/>
              <a:t> </a:t>
            </a:r>
            <a:r>
              <a:rPr lang="en-US" sz="1800" dirty="0" err="1"/>
              <a:t>để</a:t>
            </a:r>
            <a:r>
              <a:rPr lang="en-US" sz="1800" dirty="0"/>
              <a:t> </a:t>
            </a:r>
            <a:r>
              <a:rPr lang="en-US" sz="1800" dirty="0" err="1"/>
              <a:t>cảnh</a:t>
            </a:r>
            <a:r>
              <a:rPr lang="en-US" sz="1800" dirty="0"/>
              <a:t> </a:t>
            </a:r>
            <a:r>
              <a:rPr lang="en-US" sz="1800" dirty="0" err="1"/>
              <a:t>báo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en-US" sz="1800" dirty="0" err="1"/>
              <a:t>trách</a:t>
            </a:r>
            <a:r>
              <a:rPr lang="en-US" sz="1800" dirty="0"/>
              <a:t> </a:t>
            </a:r>
            <a:r>
              <a:rPr lang="en-US" sz="1800" dirty="0" err="1" smtClean="0"/>
              <a:t>phạt</a:t>
            </a:r>
            <a:r>
              <a:rPr lang="en-US" sz="1800" dirty="0" smtClean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18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1800" dirty="0" err="1" smtClean="0"/>
              <a:t>Nếu</a:t>
            </a:r>
            <a:r>
              <a:rPr lang="en-US" sz="1800" dirty="0" smtClean="0"/>
              <a:t> </a:t>
            </a:r>
            <a:r>
              <a:rPr lang="en-US" sz="1800" dirty="0"/>
              <a:t>GVCN/CVHT </a:t>
            </a:r>
            <a:r>
              <a:rPr lang="en-US" sz="1800" dirty="0" err="1"/>
              <a:t>chịu</a:t>
            </a:r>
            <a:r>
              <a:rPr lang="en-US" sz="1800" dirty="0"/>
              <a:t> </a:t>
            </a:r>
            <a:r>
              <a:rPr lang="en-US" sz="1800" dirty="0" err="1"/>
              <a:t>trao</a:t>
            </a:r>
            <a:r>
              <a:rPr lang="en-US" sz="1800" dirty="0"/>
              <a:t> </a:t>
            </a:r>
            <a:r>
              <a:rPr lang="en-US" sz="1800" dirty="0" err="1"/>
              <a:t>đi</a:t>
            </a:r>
            <a:r>
              <a:rPr lang="en-US" sz="1800" dirty="0"/>
              <a:t> </a:t>
            </a:r>
            <a:r>
              <a:rPr lang="en-US" sz="1800" dirty="0" err="1"/>
              <a:t>công</a:t>
            </a:r>
            <a:r>
              <a:rPr lang="en-US" sz="1800" dirty="0"/>
              <a:t> </a:t>
            </a:r>
            <a:r>
              <a:rPr lang="en-US" sz="1800" dirty="0" err="1"/>
              <a:t>sức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en-US" sz="1800" dirty="0" err="1"/>
              <a:t>tình</a:t>
            </a:r>
            <a:r>
              <a:rPr lang="en-US" sz="1800" dirty="0"/>
              <a:t> </a:t>
            </a:r>
            <a:r>
              <a:rPr lang="en-US" sz="1800" dirty="0" err="1"/>
              <a:t>cảm</a:t>
            </a:r>
            <a:r>
              <a:rPr lang="en-US" sz="1800" dirty="0"/>
              <a:t> </a:t>
            </a:r>
            <a:r>
              <a:rPr lang="en-US" sz="1800" dirty="0" err="1"/>
              <a:t>đến</a:t>
            </a:r>
            <a:r>
              <a:rPr lang="en-US" sz="1800" dirty="0"/>
              <a:t> HSSV, </a:t>
            </a:r>
            <a:r>
              <a:rPr lang="en-US" sz="1800" dirty="0" err="1"/>
              <a:t>chắc</a:t>
            </a:r>
            <a:r>
              <a:rPr lang="en-US" sz="1800" dirty="0"/>
              <a:t> </a:t>
            </a:r>
            <a:r>
              <a:rPr lang="en-US" sz="1800" dirty="0" err="1"/>
              <a:t>chắn</a:t>
            </a:r>
            <a:r>
              <a:rPr lang="en-US" sz="1800" dirty="0"/>
              <a:t> </a:t>
            </a:r>
            <a:r>
              <a:rPr lang="en-US" sz="1800" dirty="0" err="1"/>
              <a:t>sẽ</a:t>
            </a:r>
            <a:r>
              <a:rPr lang="en-US" sz="1800" dirty="0"/>
              <a:t> </a:t>
            </a:r>
            <a:r>
              <a:rPr lang="en-US" sz="1800" dirty="0" err="1"/>
              <a:t>nhận</a:t>
            </a:r>
            <a:r>
              <a:rPr lang="en-US" sz="1800" dirty="0"/>
              <a:t> </a:t>
            </a:r>
            <a:r>
              <a:rPr lang="en-US" sz="1800" dirty="0" err="1"/>
              <a:t>lại</a:t>
            </a:r>
            <a:r>
              <a:rPr lang="en-US" sz="1800" dirty="0"/>
              <a:t> </a:t>
            </a:r>
            <a:r>
              <a:rPr lang="en-US" sz="1800" dirty="0" err="1"/>
              <a:t>được</a:t>
            </a:r>
            <a:r>
              <a:rPr lang="en-US" sz="1800" dirty="0"/>
              <a:t> </a:t>
            </a:r>
            <a:r>
              <a:rPr lang="en-US" sz="1800" dirty="0" err="1"/>
              <a:t>sự</a:t>
            </a:r>
            <a:r>
              <a:rPr lang="en-US" sz="1800" dirty="0"/>
              <a:t> </a:t>
            </a:r>
            <a:r>
              <a:rPr lang="en-US" sz="1800" dirty="0" err="1"/>
              <a:t>cố</a:t>
            </a:r>
            <a:r>
              <a:rPr lang="en-US" sz="1800" dirty="0"/>
              <a:t> </a:t>
            </a:r>
            <a:r>
              <a:rPr lang="en-US" sz="1800" dirty="0" err="1"/>
              <a:t>gắng</a:t>
            </a:r>
            <a:r>
              <a:rPr lang="en-US" sz="1800" dirty="0"/>
              <a:t> </a:t>
            </a:r>
            <a:r>
              <a:rPr lang="en-US" sz="1800" dirty="0" err="1"/>
              <a:t>của</a:t>
            </a:r>
            <a:r>
              <a:rPr lang="en-US" sz="1800" dirty="0"/>
              <a:t> HSSV minh </a:t>
            </a:r>
            <a:r>
              <a:rPr lang="en-US" sz="1800" dirty="0" err="1"/>
              <a:t>chứng</a:t>
            </a:r>
            <a:r>
              <a:rPr lang="en-US" sz="1800" dirty="0"/>
              <a:t> </a:t>
            </a:r>
            <a:r>
              <a:rPr lang="en-US" sz="1800" dirty="0" err="1"/>
              <a:t>bằng</a:t>
            </a:r>
            <a:r>
              <a:rPr lang="en-US" sz="1800" dirty="0"/>
              <a:t> </a:t>
            </a:r>
            <a:r>
              <a:rPr lang="en-US" sz="1800" dirty="0" err="1"/>
              <a:t>những</a:t>
            </a:r>
            <a:r>
              <a:rPr lang="en-US" sz="1800" dirty="0"/>
              <a:t> </a:t>
            </a:r>
            <a:r>
              <a:rPr lang="en-US" sz="1800" dirty="0" err="1"/>
              <a:t>kết</a:t>
            </a:r>
            <a:r>
              <a:rPr lang="en-US" sz="1800" dirty="0"/>
              <a:t> </a:t>
            </a:r>
            <a:r>
              <a:rPr lang="en-US" sz="1800" dirty="0" err="1"/>
              <a:t>quả</a:t>
            </a:r>
            <a:r>
              <a:rPr lang="en-US" sz="1800" dirty="0"/>
              <a:t> </a:t>
            </a:r>
            <a:r>
              <a:rPr lang="en-US" sz="1800" dirty="0" err="1"/>
              <a:t>học</a:t>
            </a:r>
            <a:r>
              <a:rPr lang="en-US" sz="1800" dirty="0"/>
              <a:t> </a:t>
            </a:r>
            <a:r>
              <a:rPr lang="en-US" sz="1800" dirty="0" err="1"/>
              <a:t>tập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en-US" sz="1800" dirty="0" err="1"/>
              <a:t>rèn</a:t>
            </a:r>
            <a:r>
              <a:rPr lang="en-US" sz="1800" dirty="0"/>
              <a:t> </a:t>
            </a:r>
            <a:r>
              <a:rPr lang="en-US" sz="1800" dirty="0" err="1"/>
              <a:t>luyện</a:t>
            </a:r>
            <a:r>
              <a:rPr lang="en-US" sz="1800" dirty="0"/>
              <a:t> </a:t>
            </a:r>
            <a:r>
              <a:rPr lang="en-US" sz="1800" dirty="0" err="1"/>
              <a:t>ngày</a:t>
            </a:r>
            <a:r>
              <a:rPr lang="en-US" sz="1800" dirty="0"/>
              <a:t> </a:t>
            </a:r>
            <a:r>
              <a:rPr lang="en-US" sz="1800" dirty="0" err="1"/>
              <a:t>một</a:t>
            </a:r>
            <a:r>
              <a:rPr lang="en-US" sz="1800" dirty="0"/>
              <a:t> </a:t>
            </a:r>
            <a:r>
              <a:rPr lang="en-US" sz="1800" dirty="0" err="1"/>
              <a:t>tốt</a:t>
            </a:r>
            <a:r>
              <a:rPr lang="en-US" sz="1800" dirty="0"/>
              <a:t> </a:t>
            </a:r>
            <a:r>
              <a:rPr lang="en-US" sz="1800" dirty="0" err="1" smtClean="0"/>
              <a:t>hơn</a:t>
            </a:r>
            <a:r>
              <a:rPr lang="en-US" sz="2000" dirty="0">
                <a:solidFill>
                  <a:schemeClr val="bg1">
                    <a:lumMod val="10000"/>
                  </a:schemeClr>
                </a:solidFill>
              </a:rPr>
              <a:t>.</a:t>
            </a:r>
            <a:endParaRPr lang="en-US" sz="1800" dirty="0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KẾT </a:t>
            </a:r>
            <a:r>
              <a:rPr lang="en-US" dirty="0" smtClean="0"/>
              <a:t>LUẬN: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240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76TGp_report_light">
  <a:themeElements>
    <a:clrScheme name="Default Design 1">
      <a:dk1>
        <a:srgbClr val="000000"/>
      </a:dk1>
      <a:lt1>
        <a:srgbClr val="B4E3EE"/>
      </a:lt1>
      <a:dk2>
        <a:srgbClr val="189180"/>
      </a:dk2>
      <a:lt2>
        <a:srgbClr val="808080"/>
      </a:lt2>
      <a:accent1>
        <a:srgbClr val="FF7F00"/>
      </a:accent1>
      <a:accent2>
        <a:srgbClr val="B3DC27"/>
      </a:accent2>
      <a:accent3>
        <a:srgbClr val="D6EFF5"/>
      </a:accent3>
      <a:accent4>
        <a:srgbClr val="000000"/>
      </a:accent4>
      <a:accent5>
        <a:srgbClr val="FFC0AA"/>
      </a:accent5>
      <a:accent6>
        <a:srgbClr val="A2C722"/>
      </a:accent6>
      <a:hlink>
        <a:srgbClr val="6FB9D7"/>
      </a:hlink>
      <a:folHlink>
        <a:srgbClr val="F93D17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B4E3EE"/>
        </a:lt1>
        <a:dk2>
          <a:srgbClr val="189180"/>
        </a:dk2>
        <a:lt2>
          <a:srgbClr val="808080"/>
        </a:lt2>
        <a:accent1>
          <a:srgbClr val="FF7F00"/>
        </a:accent1>
        <a:accent2>
          <a:srgbClr val="B3DC27"/>
        </a:accent2>
        <a:accent3>
          <a:srgbClr val="D6EFF5"/>
        </a:accent3>
        <a:accent4>
          <a:srgbClr val="000000"/>
        </a:accent4>
        <a:accent5>
          <a:srgbClr val="FFC0AA"/>
        </a:accent5>
        <a:accent6>
          <a:srgbClr val="A2C722"/>
        </a:accent6>
        <a:hlink>
          <a:srgbClr val="6FB9D7"/>
        </a:hlink>
        <a:folHlink>
          <a:srgbClr val="F93D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EE384"/>
        </a:lt1>
        <a:dk2>
          <a:srgbClr val="FD8334"/>
        </a:dk2>
        <a:lt2>
          <a:srgbClr val="808080"/>
        </a:lt2>
        <a:accent1>
          <a:srgbClr val="F98EB2"/>
        </a:accent1>
        <a:accent2>
          <a:srgbClr val="FCB43E"/>
        </a:accent2>
        <a:accent3>
          <a:srgbClr val="FEEFC2"/>
        </a:accent3>
        <a:accent4>
          <a:srgbClr val="000000"/>
        </a:accent4>
        <a:accent5>
          <a:srgbClr val="FBC6D5"/>
        </a:accent5>
        <a:accent6>
          <a:srgbClr val="E4A337"/>
        </a:accent6>
        <a:hlink>
          <a:srgbClr val="FA6D73"/>
        </a:hlink>
        <a:folHlink>
          <a:srgbClr val="D264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4E1EE"/>
        </a:lt1>
        <a:dk2>
          <a:srgbClr val="2F84AF"/>
        </a:dk2>
        <a:lt2>
          <a:srgbClr val="808080"/>
        </a:lt2>
        <a:accent1>
          <a:srgbClr val="9899C1"/>
        </a:accent1>
        <a:accent2>
          <a:srgbClr val="4BBAC3"/>
        </a:accent2>
        <a:accent3>
          <a:srgbClr val="E6EEF5"/>
        </a:accent3>
        <a:accent4>
          <a:srgbClr val="000000"/>
        </a:accent4>
        <a:accent5>
          <a:srgbClr val="CACADD"/>
        </a:accent5>
        <a:accent6>
          <a:srgbClr val="43A8B0"/>
        </a:accent6>
        <a:hlink>
          <a:srgbClr val="7AC5B9"/>
        </a:hlink>
        <a:folHlink>
          <a:srgbClr val="719FC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576TGp_report_light</Template>
  <TotalTime>650</TotalTime>
  <Words>1317</Words>
  <Application>Microsoft Office PowerPoint</Application>
  <PresentationFormat>On-screen Show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576TGp_report_light</vt:lpstr>
      <vt:lpstr>BÁO CÁO CHUYÊN ĐỀ QUÝ 3/2019  GIẢI PHÁP NÂNG CAO HIỆU QỦA CÔNG TÁC GVCN/CVHT</vt:lpstr>
      <vt:lpstr>NỘI DUNG</vt:lpstr>
      <vt:lpstr>1. MỞ ĐẦU</vt:lpstr>
      <vt:lpstr>1. MỞ ĐẦU</vt:lpstr>
      <vt:lpstr>2. THUẬN LỢI TRONG CÔNG TÁC GVCN/CVHT:</vt:lpstr>
      <vt:lpstr>2. HẠN CHẾ</vt:lpstr>
      <vt:lpstr>3. MỘT SỐ GIẢI PHÁP NÂNG CAO HIỆU QUẢ CÔNG TÁC GVCN/CVHT</vt:lpstr>
      <vt:lpstr>3. MỘT SỐ GIẢI PHÁP NÂNG CAO HIỆU QUẢ CÔNG TÁC GVCN/CVHT</vt:lpstr>
      <vt:lpstr>4. KẾT LUẬN: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PowerTemplate</dc:title>
  <dc:creator>LTT TUYEN SINH</dc:creator>
  <cp:lastModifiedBy>LTT TUYEN SINH</cp:lastModifiedBy>
  <cp:revision>75</cp:revision>
  <dcterms:created xsi:type="dcterms:W3CDTF">2019-08-29T00:59:43Z</dcterms:created>
  <dcterms:modified xsi:type="dcterms:W3CDTF">2019-09-10T07:18:56Z</dcterms:modified>
</cp:coreProperties>
</file>